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59" r:id="rId2"/>
    <p:sldId id="361" r:id="rId3"/>
    <p:sldId id="362" r:id="rId4"/>
    <p:sldId id="429" r:id="rId5"/>
    <p:sldId id="450" r:id="rId6"/>
    <p:sldId id="370" r:id="rId7"/>
    <p:sldId id="363" r:id="rId8"/>
    <p:sldId id="364" r:id="rId9"/>
    <p:sldId id="390" r:id="rId10"/>
    <p:sldId id="337" r:id="rId11"/>
    <p:sldId id="368" r:id="rId12"/>
    <p:sldId id="278" r:id="rId13"/>
    <p:sldId id="287" r:id="rId14"/>
    <p:sldId id="286" r:id="rId15"/>
    <p:sldId id="413" r:id="rId16"/>
    <p:sldId id="280" r:id="rId17"/>
    <p:sldId id="281" r:id="rId18"/>
    <p:sldId id="355" r:id="rId19"/>
    <p:sldId id="354" r:id="rId20"/>
    <p:sldId id="451" r:id="rId21"/>
    <p:sldId id="469" r:id="rId22"/>
    <p:sldId id="480" r:id="rId23"/>
    <p:sldId id="479" r:id="rId24"/>
    <p:sldId id="371" r:id="rId25"/>
    <p:sldId id="395" r:id="rId26"/>
    <p:sldId id="477" r:id="rId27"/>
    <p:sldId id="381" r:id="rId28"/>
    <p:sldId id="397" r:id="rId29"/>
    <p:sldId id="460" r:id="rId30"/>
    <p:sldId id="399" r:id="rId31"/>
    <p:sldId id="457" r:id="rId32"/>
    <p:sldId id="458" r:id="rId33"/>
    <p:sldId id="435" r:id="rId34"/>
    <p:sldId id="475" r:id="rId35"/>
    <p:sldId id="438" r:id="rId36"/>
    <p:sldId id="439" r:id="rId37"/>
    <p:sldId id="440" r:id="rId38"/>
    <p:sldId id="441" r:id="rId39"/>
    <p:sldId id="472" r:id="rId40"/>
    <p:sldId id="442" r:id="rId41"/>
    <p:sldId id="443" r:id="rId42"/>
    <p:sldId id="444" r:id="rId43"/>
    <p:sldId id="445" r:id="rId44"/>
    <p:sldId id="446" r:id="rId45"/>
    <p:sldId id="447" r:id="rId46"/>
    <p:sldId id="448" r:id="rId47"/>
    <p:sldId id="473" r:id="rId48"/>
    <p:sldId id="474" r:id="rId49"/>
    <p:sldId id="476" r:id="rId50"/>
    <p:sldId id="463" r:id="rId51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clrMru>
    <a:srgbClr val="A0B5D1"/>
    <a:srgbClr val="94A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73" autoAdjust="0"/>
    <p:restoredTop sz="85510" autoAdjust="0"/>
  </p:normalViewPr>
  <p:slideViewPr>
    <p:cSldViewPr snapToGrid="0">
      <p:cViewPr>
        <p:scale>
          <a:sx n="56" d="100"/>
          <a:sy n="56" d="100"/>
        </p:scale>
        <p:origin x="1840" y="9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97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33265-5E23-BF49-B6BF-1934B9BC786E}" type="datetimeFigureOut">
              <a:rPr lang="en-US" smtClean="0"/>
              <a:pPr/>
              <a:t>8/29/17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D7F38-D411-9B47-AFF4-70C571B83B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524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A1BC7-CCFC-484A-97F3-979F740C57F6}" type="datetimeFigureOut">
              <a:rPr lang="en-US" smtClean="0"/>
              <a:pPr/>
              <a:t>8/29/17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7FDFF-7B9F-7D4D-BFC0-AAD1F3D3D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969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forums.fark.com/cgi/fark/comments.pl?IDLink=1115586" TargetMode="External"/><Relationship Id="rId4" Type="http://schemas.openxmlformats.org/officeDocument/2006/relationships/hyperlink" Target="http://web.archive.org/web/20000706194955/http:/www.chinfo.navy.mil/navpalib/news/news_stories/sub-centen02.html" TargetMode="External"/><Relationship Id="rId5" Type="http://schemas.openxmlformats.org/officeDocument/2006/relationships/hyperlink" Target="http://www.columbia.edu/acis/history/la36.html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C# up, Ruby down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7FDFF-7B9F-7D4D-BFC0-AAD1F3D3D3C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54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need to manually convert.</a:t>
            </a:r>
            <a:r>
              <a:rPr lang="en-US" baseline="0" dirty="0" smtClean="0"/>
              <a:t> Just use the right base when entering literals.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Example is for 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7FDFF-7B9F-7D4D-BFC0-AAD1F3D3D3C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06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km =</a:t>
            </a:r>
            <a:r>
              <a:rPr lang="en-US" baseline="0" dirty="0" smtClean="0"/>
              <a:t> 1 kilo meters, or just one kilometer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binary, we often prefer base 2.</a:t>
            </a:r>
          </a:p>
          <a:p>
            <a:r>
              <a:rPr lang="en-US" baseline="0" dirty="0" smtClean="0"/>
              <a:t>Then a kilobyte is 1024 bytes. To make that clear, we use Ki, not just K. A </a:t>
            </a:r>
            <a:r>
              <a:rPr lang="en-US" baseline="0" dirty="0" err="1" smtClean="0"/>
              <a:t>KiBi</a:t>
            </a:r>
            <a:r>
              <a:rPr lang="en-US" baseline="0" dirty="0" smtClean="0"/>
              <a:t> is 1024 Bytes.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KiBi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MeBi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GiBi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TeBi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E.g</a:t>
            </a:r>
            <a:r>
              <a:rPr lang="en-US" dirty="0"/>
              <a:t>.</a:t>
            </a:r>
            <a:r>
              <a:rPr lang="en-US" baseline="0" dirty="0"/>
              <a:t> 1GiByte disk contains &gt; 10</a:t>
            </a:r>
            <a:r>
              <a:rPr lang="en-US" baseline="30000" dirty="0"/>
              <a:t>9 </a:t>
            </a:r>
            <a:r>
              <a:rPr lang="en-US" baseline="0" dirty="0"/>
              <a:t>bytes.</a:t>
            </a:r>
          </a:p>
          <a:p>
            <a:r>
              <a:rPr lang="en-US" baseline="0" dirty="0"/>
              <a:t>But some disks are sold with 1GByte capacity, “saving” </a:t>
            </a:r>
            <a:r>
              <a:rPr lang="en-US" baseline="0" dirty="0" smtClean="0"/>
              <a:t>73MBytes.</a:t>
            </a:r>
          </a:p>
          <a:p>
            <a:r>
              <a:rPr lang="en-US" baseline="0" dirty="0" smtClean="0"/>
              <a:t>Clever marketing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BD9A7-939F-844E-AA9E-BD9AA155276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49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Familiar</a:t>
            </a:r>
            <a:r>
              <a:rPr lang="en-US" baseline="0" dirty="0"/>
              <a:t> decimal notation: just prepend minus sign to signify negative value.</a:t>
            </a:r>
          </a:p>
          <a:p>
            <a:r>
              <a:rPr lang="en-US" baseline="0" dirty="0"/>
              <a:t>It’s like an extra bit reserved to indicating the sign.</a:t>
            </a:r>
          </a:p>
          <a:p>
            <a:r>
              <a:rPr lang="en-US" baseline="0" dirty="0"/>
              <a:t>No change to magnitude.</a:t>
            </a:r>
          </a:p>
          <a:p>
            <a:endParaRPr lang="en-US" baseline="0" dirty="0"/>
          </a:p>
          <a:p>
            <a:r>
              <a:rPr lang="en-US" baseline="0" dirty="0"/>
              <a:t>Could do the same with binary numbers.</a:t>
            </a:r>
          </a:p>
          <a:p>
            <a:r>
              <a:rPr lang="en-US" baseline="0" dirty="0" smtClean="0"/>
              <a:t>Unfortunately the result is a nightmare: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rules of addition depend on signs of operands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two representations for zero: + and minus. Cannot just compare bits to determine equality!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0" indent="0">
              <a:buFontTx/>
              <a:buNone/>
            </a:pPr>
            <a:r>
              <a:rPr lang="en-US" baseline="0" dirty="0"/>
              <a:t>It’s possible to build computers that use signed-magnitude integers.</a:t>
            </a:r>
          </a:p>
          <a:p>
            <a:pPr marL="0" indent="0">
              <a:buFontTx/>
              <a:buNone/>
            </a:pPr>
            <a:r>
              <a:rPr lang="en-US" baseline="0" dirty="0"/>
              <a:t>But this adds complexity to the hardware doing arithmetic</a:t>
            </a:r>
            <a:r>
              <a:rPr lang="en-US" baseline="0" dirty="0" smtClean="0"/>
              <a:t>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Just like programmer hates slow algorithms, computer architect hates slow hardware.</a:t>
            </a:r>
            <a:endParaRPr lang="en-US" baseline="0" dirty="0"/>
          </a:p>
          <a:p>
            <a:pPr marL="0" indent="0">
              <a:buFontTx/>
              <a:buNone/>
            </a:pPr>
            <a:r>
              <a:rPr lang="en-US" baseline="0" dirty="0"/>
              <a:t>Complexity reduces speed (maximum frequency at which operations can be performed). Or increases power dissipation. And size. And cost.</a:t>
            </a:r>
          </a:p>
          <a:p>
            <a:pPr marL="0" indent="0">
              <a:buFontTx/>
              <a:buNone/>
            </a:pPr>
            <a:endParaRPr lang="en-US" baseline="0" dirty="0"/>
          </a:p>
          <a:p>
            <a:pPr marL="0" indent="0">
              <a:buFontTx/>
              <a:buNone/>
            </a:pPr>
            <a:r>
              <a:rPr lang="en-US" baseline="0" dirty="0"/>
              <a:t>Fortunately there is a better way!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BD9A7-939F-844E-AA9E-BD9AA155276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52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BD9A7-939F-844E-AA9E-BD9AA155276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06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How</a:t>
            </a:r>
            <a:r>
              <a:rPr lang="en-US" baseline="0" dirty="0"/>
              <a:t> do we determine the bit pattern of a negative number?</a:t>
            </a:r>
          </a:p>
          <a:p>
            <a:r>
              <a:rPr lang="en-US" baseline="0" dirty="0"/>
              <a:t>We cannot just flip the MSB!</a:t>
            </a:r>
          </a:p>
          <a:p>
            <a:endParaRPr lang="en-US" baseline="0" dirty="0"/>
          </a:p>
          <a:p>
            <a:r>
              <a:rPr lang="en-US" baseline="0" dirty="0"/>
              <a:t>Turns out it’s very simple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To go from unsigned to signed, we had to add 2^N. For signed to two’s complement, we subtract from 2^N. Here N=4, hence we subtract from 16.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Of course we can do it also convert the negative two’s complement number back to the corresponding positive value. And get what we started from.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subtraction is tedious: since all but the MSB are 0, we have to do a lot of “borrowing”.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try something different.</a:t>
            </a:r>
          </a:p>
          <a:p>
            <a:r>
              <a:rPr lang="en-US" baseline="0" dirty="0" smtClean="0"/>
              <a:t>Subtract from 15, 2^N-1. Now all digits are one and the subtraction is trivial. In fact, in binary it’s just an inversion.</a:t>
            </a:r>
          </a:p>
          <a:p>
            <a:r>
              <a:rPr lang="en-US" baseline="0" dirty="0" smtClean="0"/>
              <a:t>Well, that was easy. Only the result was wrong.</a:t>
            </a:r>
          </a:p>
          <a:p>
            <a:r>
              <a:rPr lang="en-US" baseline="0" dirty="0" smtClean="0"/>
              <a:t>But that’s easily fixed by adding the one we missed by subtracting from 15 instead of 16.</a:t>
            </a:r>
          </a:p>
          <a:p>
            <a:r>
              <a:rPr lang="en-US" baseline="0" dirty="0" smtClean="0"/>
              <a:t>Adding 1 is easy. The result is the same as with the brute force method.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you build a computer, which approach do you use?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BD9A7-939F-844E-AA9E-BD9AA155276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12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BD9A7-939F-844E-AA9E-BD9AA155276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26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try addition.</a:t>
            </a:r>
          </a:p>
          <a:p>
            <a:endParaRPr lang="en-US" dirty="0"/>
          </a:p>
          <a:p>
            <a:r>
              <a:rPr lang="en-US" dirty="0"/>
              <a:t>Note there are no special rules</a:t>
            </a:r>
            <a:r>
              <a:rPr lang="en-US" baseline="0" dirty="0"/>
              <a:t> for negative numbers.</a:t>
            </a:r>
          </a:p>
          <a:p>
            <a:r>
              <a:rPr lang="en-US" baseline="0" dirty="0"/>
              <a:t>Everything just comes out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BD9A7-939F-844E-AA9E-BD9AA155276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64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</a:t>
            </a:r>
            <a:r>
              <a:rPr lang="en-US" baseline="0" dirty="0"/>
              <a:t> one caveat: since computer numbers have a finite number of bits, </a:t>
            </a:r>
          </a:p>
          <a:p>
            <a:r>
              <a:rPr lang="en-US" baseline="0" dirty="0"/>
              <a:t>the results of addition can exceed the maximum number that can be represented.</a:t>
            </a:r>
          </a:p>
          <a:p>
            <a:endParaRPr lang="en-US" baseline="0" dirty="0"/>
          </a:p>
          <a:p>
            <a:r>
              <a:rPr lang="en-US" baseline="0" dirty="0"/>
              <a:t>With only 4 bits, that’s very easy.</a:t>
            </a:r>
          </a:p>
          <a:p>
            <a:r>
              <a:rPr lang="en-US" baseline="0" dirty="0"/>
              <a:t>Of course, we could just use 8, 16, or even 32 bits to make overflow less likely.</a:t>
            </a:r>
          </a:p>
          <a:p>
            <a:r>
              <a:rPr lang="en-US" baseline="0" dirty="0"/>
              <a:t>But even with 64 bit numbers, overflow is possible.</a:t>
            </a:r>
          </a:p>
          <a:p>
            <a:endParaRPr lang="en-US" baseline="0" dirty="0"/>
          </a:p>
          <a:p>
            <a:r>
              <a:rPr lang="en-US" baseline="0" dirty="0"/>
              <a:t>Let’s look at a few examples, for signed and unsigned integers. We again stick to just 4 bits to make everything fit on the page and in our heads.</a:t>
            </a:r>
          </a:p>
          <a:p>
            <a:endParaRPr lang="en-US" baseline="0" dirty="0"/>
          </a:p>
          <a:p>
            <a:r>
              <a:rPr lang="en-US" baseline="0" dirty="0"/>
              <a:t>For unsigned numbers it’s easy: the carry-out indicates overflow.</a:t>
            </a:r>
          </a:p>
          <a:p>
            <a:endParaRPr lang="en-US" baseline="0" dirty="0"/>
          </a:p>
          <a:p>
            <a:r>
              <a:rPr lang="en-US" baseline="0" dirty="0"/>
              <a:t>For signed numbers that’s not the case. Actually, it’s not immediately obvious how to detect overflow for addition of two’s complement numbers.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BD9A7-939F-844E-AA9E-BD9AA155276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46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little</a:t>
            </a:r>
            <a:r>
              <a:rPr lang="en-US" baseline="0" dirty="0"/>
              <a:t> more investigation shows that the rules are not really complicated </a:t>
            </a:r>
            <a:r>
              <a:rPr lang="is-IS" baseline="0" dirty="0"/>
              <a:t>…</a:t>
            </a:r>
          </a:p>
          <a:p>
            <a:endParaRPr lang="is-IS" baseline="0" dirty="0"/>
          </a:p>
          <a:p>
            <a:r>
              <a:rPr lang="is-IS" baseline="0" dirty="0"/>
              <a:t>But we must remember that they are DIFFERENT for unsigned and signed numbers</a:t>
            </a:r>
            <a:r>
              <a:rPr lang="is-IS" baseline="0" dirty="0" smtClean="0"/>
              <a:t>!</a:t>
            </a:r>
          </a:p>
          <a:p>
            <a:r>
              <a:rPr lang="is-IS" baseline="0" dirty="0" smtClean="0"/>
              <a:t>Acceptable tradeoff for making addition simple and fast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BD9A7-939F-844E-AA9E-BD9AA155276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28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7FDFF-7B9F-7D4D-BFC0-AAD1F3D3D3C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6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image is a fake!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Although the photograph displayed could represent what some people in the early 1950s contemplated a "home computer" might look like (based on the technology of the day), it isn't, as the accompanying text claims, a RAND Corporation illustration from 1954 of a prototype "home computer." The picture is actually an entry submitted to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Fark.com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image modification 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competition, taken from an original photo of a &lt;A HREF="http://home.att.net/~jeff1_satobserve/photo17.htm" TARGET=sub&gt;submarine&lt;/A&gt; submarine maneuvering room console found on the 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U.S. Navy web site, converted to grayscale, and modified to replace a modern display panel and TV screen with pictures of a decades-old 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teletype/printer and television (as well as to add the gray-suited man to the left-hand side of the photo):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7FDFF-7B9F-7D4D-BFC0-AAD1F3D3D3C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49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579" y="3256644"/>
            <a:ext cx="7879952" cy="3086554"/>
          </a:xfrm>
          <a:noFill/>
          <a:ln w="9525"/>
        </p:spPr>
        <p:txBody>
          <a:bodyPr lIns="90475" tIns="44444" rIns="90475" bIns="44444"/>
          <a:lstStyle/>
          <a:p>
            <a:endParaRPr lang="en-US"/>
          </a:p>
        </p:txBody>
      </p:sp>
      <p:sp>
        <p:nvSpPr>
          <p:cNvPr id="2765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3463" y="439738"/>
            <a:ext cx="4552950" cy="2562225"/>
          </a:xfrm>
        </p:spPr>
      </p:sp>
    </p:spTree>
    <p:extLst>
      <p:ext uri="{BB962C8B-B14F-4D97-AF65-F5344CB8AC3E}">
        <p14:creationId xmlns:p14="http://schemas.microsoft.com/office/powerpoint/2010/main" val="2006578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579" y="3256644"/>
            <a:ext cx="7879952" cy="3086554"/>
          </a:xfrm>
          <a:noFill/>
          <a:ln w="9525"/>
        </p:spPr>
        <p:txBody>
          <a:bodyPr lIns="90475" tIns="44444" rIns="90475" bIns="44444"/>
          <a:lstStyle/>
          <a:p>
            <a:endParaRPr lang="en-US" dirty="0"/>
          </a:p>
        </p:txBody>
      </p:sp>
      <p:sp>
        <p:nvSpPr>
          <p:cNvPr id="29699" name="Rectangle 3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303463" y="439738"/>
            <a:ext cx="4552950" cy="2562225"/>
          </a:xfrm>
        </p:spPr>
      </p:sp>
    </p:spTree>
    <p:extLst>
      <p:ext uri="{BB962C8B-B14F-4D97-AF65-F5344CB8AC3E}">
        <p14:creationId xmlns:p14="http://schemas.microsoft.com/office/powerpoint/2010/main" val="2039623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EFC507-A9A2-D040-8BCC-C4D62801392A}" type="slidenum">
              <a:rPr lang="en-US"/>
              <a:pPr/>
              <a:t>15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287588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8540" y="3257551"/>
            <a:ext cx="6706925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892" tIns="44946" rIns="89892" bIns="44946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48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dirty="0" smtClean="0"/>
              <a:t>Goal:</a:t>
            </a:r>
            <a:r>
              <a:rPr lang="en-US" baseline="0" dirty="0" smtClean="0"/>
              <a:t> fast programs, low cost (power dissipation)</a:t>
            </a:r>
            <a:endParaRPr lang="en-US" dirty="0" smtClean="0"/>
          </a:p>
          <a:p>
            <a:pPr marL="171450" indent="-171450">
              <a:buFont typeface="Arial" charset="0"/>
              <a:buChar char="•"/>
            </a:pP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Moore’s law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Past:</a:t>
            </a:r>
            <a:r>
              <a:rPr lang="en-US" baseline="0" dirty="0" smtClean="0"/>
              <a:t> c</a:t>
            </a:r>
            <a:r>
              <a:rPr lang="en-US" dirty="0" smtClean="0"/>
              <a:t>lock</a:t>
            </a:r>
            <a:r>
              <a:rPr lang="en-US" baseline="0" dirty="0" smtClean="0"/>
              <a:t> speed increased every year </a:t>
            </a:r>
            <a:r>
              <a:rPr lang="en-US" baseline="0" dirty="0" smtClean="0">
                <a:sym typeface="Wingdings"/>
              </a:rPr>
              <a:t> programs automatically got faster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>
                <a:sym typeface="Wingdings"/>
              </a:rPr>
              <a:t>Today: Clock speed stays constant  only creativity can make programs faster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 smtClean="0">
                <a:sym typeface="Wingdings"/>
              </a:rPr>
              <a:t>E.g. parallel processing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 smtClean="0">
                <a:sym typeface="Wingdings"/>
              </a:rPr>
              <a:t>61C: learn how to increase speed by over 100x for some algorithms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baseline="0" dirty="0" smtClean="0">
                <a:sym typeface="Wingdings"/>
              </a:rPr>
              <a:t>Combination of architectural innovations and programming innovations</a:t>
            </a:r>
          </a:p>
          <a:p>
            <a:pPr marL="628650" lvl="1" indent="-17145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7FDFF-7B9F-7D4D-BFC0-AAD1F3D3D3C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7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Bits hold whatever you</a:t>
            </a:r>
            <a:r>
              <a:rPr lang="en-US" baseline="0" dirty="0"/>
              <a:t> assign them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No special hardware for storing numbers or text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Even the program is held in the same memory as data (and communicated over the same wires</a:t>
            </a:r>
            <a:r>
              <a:rPr lang="en-US" baseline="0" dirty="0" smtClean="0"/>
              <a:t>)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 smtClean="0"/>
              <a:t>Proposed in late 1940ties by John von </a:t>
            </a:r>
            <a:r>
              <a:rPr lang="en-US" baseline="0" dirty="0" err="1" smtClean="0"/>
              <a:t>Neurmann</a:t>
            </a:r>
            <a:r>
              <a:rPr lang="en-US" baseline="0" dirty="0" smtClean="0"/>
              <a:t> and other contributors, notably …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 smtClean="0"/>
              <a:t>So common today, it’s hard to think that it could be different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 smtClean="0"/>
              <a:t>Implemented first in England, in the Manchester Mark I</a:t>
            </a:r>
            <a:endParaRPr lang="en-US" baseline="0" dirty="0"/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E.g. big program, small data or vice versa: it does not matter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/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Question: how does the computer know if a memory location contains a number or a string? Good question! We’ll get to that in the next lecture.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For now, let’s look at how to represent numbers (specifically: integers) with bits.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BD9A7-939F-844E-AA9E-BD9AA155276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87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Computers work with binary numbers.</a:t>
            </a:r>
          </a:p>
          <a:p>
            <a:r>
              <a:rPr lang="en-US" dirty="0" smtClean="0"/>
              <a:t>Digits</a:t>
            </a:r>
            <a:r>
              <a:rPr lang="en-US" baseline="0" dirty="0" smtClean="0"/>
              <a:t> are only 0 or 1. Not 0 … 9, like in decimal. </a:t>
            </a:r>
          </a:p>
          <a:p>
            <a:r>
              <a:rPr lang="en-US" baseline="0" dirty="0" smtClean="0"/>
              <a:t>Since we work close to the hardware, we occasionally deal with binary numbers.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Frequently we want to convert between decimal and binary. Many ways to do this. Here I show you a simple approach. If you are familiar with something else, use that.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B-&gt;D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Binary number goes in left column. LSB at the top.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Determine decimal value of each digit.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Sum up the individual values.</a:t>
            </a:r>
          </a:p>
          <a:p>
            <a:pPr marL="228600" indent="-228600">
              <a:buFont typeface="+mj-lt"/>
              <a:buAutoNum type="arabicPeriod"/>
            </a:pPr>
            <a:endParaRPr lang="en-US" baseline="0" dirty="0" smtClean="0"/>
          </a:p>
          <a:p>
            <a:pPr marL="0" indent="0">
              <a:buFont typeface="+mj-lt"/>
              <a:buNone/>
            </a:pPr>
            <a:r>
              <a:rPr lang="en-US" baseline="0" dirty="0" smtClean="0"/>
              <a:t>D-&gt;B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Start with decimal value. 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Binary digit is 1 if decimal is odd, 0 otherwise.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Divide by 10, ignore fraction. Repeat down to 1.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Collect binary digits. MSB is at bottom.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7FDFF-7B9F-7D4D-BFC0-AAD1F3D3D3C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7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Binary numbers have many digits:</a:t>
            </a:r>
          </a:p>
          <a:p>
            <a:r>
              <a:rPr lang="en-US" dirty="0"/>
              <a:t>In binary, everybody</a:t>
            </a:r>
            <a:r>
              <a:rPr lang="en-US" baseline="0" dirty="0"/>
              <a:t> is “rich”!</a:t>
            </a:r>
          </a:p>
          <a:p>
            <a:endParaRPr lang="en-US" baseline="0" dirty="0"/>
          </a:p>
          <a:p>
            <a:r>
              <a:rPr lang="en-US" baseline="0" dirty="0"/>
              <a:t>Computer do not care (nor do they mix up long sequences of bits).</a:t>
            </a:r>
          </a:p>
          <a:p>
            <a:endParaRPr lang="en-US" baseline="0" dirty="0"/>
          </a:p>
          <a:p>
            <a:r>
              <a:rPr lang="en-US" baseline="0" dirty="0"/>
              <a:t>Human’s need “crutches”.</a:t>
            </a:r>
          </a:p>
          <a:p>
            <a:r>
              <a:rPr lang="en-US" baseline="0" dirty="0"/>
              <a:t>Hexadecimal is most common: map 4 bits to a single character.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BD9A7-939F-844E-AA9E-BD9AA155276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5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366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F198E-4891-0744-982A-035A8E9D5E57}" type="datetime1">
              <a:rPr lang="en-US" smtClean="0"/>
              <a:t>8/29/17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5EB6D-9795-774A-B846-CEE32CCDB9F4}" type="datetime1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CB11-01EB-AC45-9E2D-185B38D86EC5}" type="datetime1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52427"/>
            <a:ext cx="7636933" cy="474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143002"/>
            <a:ext cx="5130800" cy="2138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1143003"/>
            <a:ext cx="5130800" cy="992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2287615"/>
            <a:ext cx="5130800" cy="993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52427"/>
            <a:ext cx="7636933" cy="474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143002"/>
            <a:ext cx="5130800" cy="2138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143002"/>
            <a:ext cx="5130800" cy="2138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0954-B576-9D4D-A4A4-BAF4EBC7B2CF}" type="datetime1">
              <a:rPr lang="en-US" smtClean="0"/>
              <a:t>8/29/17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D84B5-E081-4443-9C9D-23B64540996F}" type="datetime1">
              <a:rPr lang="en-US" smtClean="0"/>
              <a:t>8/29/17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B415-761D-814B-B6F6-D8584C5DFB68}" type="datetime1">
              <a:rPr lang="en-US" smtClean="0"/>
              <a:t>8/29/17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C544-E270-624B-A146-427A1328771C}" type="datetime1">
              <a:rPr lang="en-US" smtClean="0"/>
              <a:t>8/29/17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F9BDF-98D8-2E40-B9CD-119F66CA07F0}" type="datetime1">
              <a:rPr lang="en-US" smtClean="0"/>
              <a:t>8/29/17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255F-2FE0-274D-998F-31FB20EFB046}" type="datetime1">
              <a:rPr lang="en-US" smtClean="0"/>
              <a:t>8/29/17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5A16-A311-5046-89EC-B02DC029DBB6}" type="datetime1">
              <a:rPr lang="en-US" smtClean="0"/>
              <a:t>8/29/17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DE38-462A-F74A-9AF0-365C45329AEC}" type="datetime1">
              <a:rPr lang="en-US" smtClean="0"/>
              <a:t>8/29/17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AFD48-45E2-B54F-B7CB-E8D59064A99E}" type="datetime1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2.png"/><Relationship Id="rId7" Type="http://schemas.openxmlformats.org/officeDocument/2006/relationships/image" Target="../media/image14.jpeg"/><Relationship Id="rId8" Type="http://schemas.openxmlformats.org/officeDocument/2006/relationships/image" Target="../media/image1.png"/><Relationship Id="rId9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2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nst.eecs.Berkeley.edu/~cs61c/sp11" TargetMode="External"/><Relationship Id="rId3" Type="http://schemas.openxmlformats.org/officeDocument/2006/relationships/image" Target="../media/image3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nst.eecs.berkeley.edu/~cs61c/fa16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35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9573" y="2369269"/>
            <a:ext cx="6160869" cy="294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4446" y="667996"/>
            <a:ext cx="11394831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CS 61C: Great Ideas in Computer Architecture </a:t>
            </a:r>
            <a:br>
              <a:rPr lang="en-US" dirty="0" smtClean="0"/>
            </a:br>
            <a:r>
              <a:rPr lang="en-US" dirty="0" smtClean="0"/>
              <a:t>(a.k.a. Machine Structures)</a:t>
            </a:r>
            <a:br>
              <a:rPr lang="en-US" dirty="0" smtClean="0"/>
            </a:br>
            <a:r>
              <a:rPr lang="en-US" dirty="0" smtClean="0"/>
              <a:t>Lecture 1: </a:t>
            </a:r>
            <a:r>
              <a:rPr lang="en-US" i="1" dirty="0" smtClean="0"/>
              <a:t>Course Introduction</a:t>
            </a:r>
            <a:br>
              <a:rPr lang="en-US" i="1" dirty="0" smtClean="0"/>
            </a:b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1414" y="4906116"/>
            <a:ext cx="8817042" cy="2243667"/>
          </a:xfrm>
        </p:spPr>
        <p:txBody>
          <a:bodyPr>
            <a:normAutofit/>
          </a:bodyPr>
          <a:lstStyle/>
          <a:p>
            <a:r>
              <a:rPr lang="en-US" dirty="0" smtClean="0"/>
              <a:t>Instructors:</a:t>
            </a:r>
          </a:p>
          <a:p>
            <a:r>
              <a:rPr lang="en-US" b="1" dirty="0" err="1" smtClean="0"/>
              <a:t>Krste</a:t>
            </a:r>
            <a:r>
              <a:rPr lang="en-US" b="1" dirty="0" smtClean="0"/>
              <a:t> </a:t>
            </a:r>
            <a:r>
              <a:rPr lang="en-US" b="1" dirty="0" err="1" smtClean="0"/>
              <a:t>Asanović</a:t>
            </a:r>
            <a:r>
              <a:rPr lang="en-US" dirty="0" smtClean="0"/>
              <a:t>, </a:t>
            </a:r>
            <a:r>
              <a:rPr lang="en-US" b="1" dirty="0" smtClean="0"/>
              <a:t>Randy H. Katz</a:t>
            </a:r>
          </a:p>
          <a:p>
            <a:r>
              <a:rPr lang="en-US" sz="3027" b="1" dirty="0">
                <a:latin typeface="Courier"/>
                <a:cs typeface="Courier"/>
              </a:rPr>
              <a:t>http://inst.eecs.berkeley.edu/~cs61c</a:t>
            </a:r>
            <a:r>
              <a:rPr lang="en-US" sz="3027" b="1" dirty="0" smtClean="0">
                <a:latin typeface="Courier"/>
                <a:cs typeface="Courier"/>
              </a:rPr>
              <a:t>/</a:t>
            </a:r>
            <a:endParaRPr lang="en-US" sz="3027" b="1" dirty="0">
              <a:latin typeface="Courier"/>
              <a:cs typeface="Courier"/>
            </a:endParaRPr>
          </a:p>
        </p:txBody>
      </p:sp>
      <p:sp>
        <p:nvSpPr>
          <p:cNvPr id="7" name="AutoShape 2" descr="JohnW.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JohnW.png"/>
          <p:cNvSpPr>
            <a:spLocks noChangeAspect="1" noChangeArrowheads="1"/>
          </p:cNvSpPr>
          <p:nvPr/>
        </p:nvSpPr>
        <p:spPr bwMode="auto">
          <a:xfrm>
            <a:off x="237947" y="7938"/>
            <a:ext cx="1898829" cy="18988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 descr="aks_052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9815" y="2138021"/>
            <a:ext cx="2603116" cy="34302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24" y="2138021"/>
            <a:ext cx="2634370" cy="34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9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4266" y="2214862"/>
            <a:ext cx="1023734" cy="70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dirty="0" smtClean="0"/>
              <a:t>New-School Machine Structures</a:t>
            </a:r>
            <a:endParaRPr lang="en-US" dirty="0"/>
          </a:p>
        </p:txBody>
      </p:sp>
      <p:sp>
        <p:nvSpPr>
          <p:cNvPr id="43" name="Content Placeholder 4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Parallel Requests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/>
              <a:t>Assigned to computer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/>
              <a:t>e.g., Search “cats”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Parallel Threads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/>
              <a:t>Assigned to core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/>
              <a:t>e.g., Lookup, Ads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Parallel Instructions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/>
              <a:t>&gt;1 instruction @ one time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/>
              <a:t>e.g., 5 pipelined instructions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Parallel Data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/>
              <a:t>&gt;1 data item @ one time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/>
              <a:t>e.g., Add of 4 pairs of words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Hardware descriptions</a:t>
            </a:r>
          </a:p>
          <a:p>
            <a:pPr marL="458788" lvl="1" indent="-1588">
              <a:lnSpc>
                <a:spcPct val="90000"/>
              </a:lnSpc>
              <a:buNone/>
            </a:pPr>
            <a:r>
              <a:rPr lang="en-US" sz="1800" dirty="0"/>
              <a:t>All gates functioning in parallel </a:t>
            </a:r>
            <a:br>
              <a:rPr lang="en-US" sz="1800" dirty="0"/>
            </a:br>
            <a:r>
              <a:rPr lang="en-US" sz="1800" dirty="0" smtClean="0"/>
              <a:t>at </a:t>
            </a:r>
            <a:r>
              <a:rPr lang="en-US" sz="1800" dirty="0"/>
              <a:t>same time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8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AC5AF-B206-9E45-B9FD-D09AAD3009B2}" type="datetime1">
              <a:rPr lang="en-US" smtClean="0"/>
              <a:t>8/29/17</a:t>
            </a:fld>
            <a:endParaRPr lang="en-US"/>
          </a:p>
        </p:txBody>
      </p:sp>
      <p:sp>
        <p:nvSpPr>
          <p:cNvPr id="93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9694381" y="1665665"/>
            <a:ext cx="787395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dirty="0"/>
              <a:t>Smart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440517" y="1665944"/>
            <a:ext cx="1305493" cy="76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dirty="0"/>
              <a:t>Warehouse-Scale Computer</a:t>
            </a:r>
          </a:p>
        </p:txBody>
      </p:sp>
      <p:cxnSp>
        <p:nvCxnSpPr>
          <p:cNvPr id="168" name="Straight Connector 167"/>
          <p:cNvCxnSpPr/>
          <p:nvPr/>
        </p:nvCxnSpPr>
        <p:spPr>
          <a:xfrm rot="5400000">
            <a:off x="2260715" y="3834054"/>
            <a:ext cx="5250171" cy="1588"/>
          </a:xfrm>
          <a:prstGeom prst="line">
            <a:avLst/>
          </a:prstGeom>
          <a:ln w="152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>
            <a:off x="3393907" y="1062886"/>
            <a:ext cx="3176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Software        Hardware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114315" y="2275671"/>
            <a:ext cx="1558632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i="1" dirty="0"/>
              <a:t>Harness</a:t>
            </a:r>
            <a:br>
              <a:rPr lang="en-US" sz="2000" i="1" dirty="0"/>
            </a:br>
            <a:r>
              <a:rPr lang="en-US" sz="2000" i="1" dirty="0"/>
              <a:t>Parallelism &amp;</a:t>
            </a:r>
          </a:p>
          <a:p>
            <a:pPr algn="ctr">
              <a:lnSpc>
                <a:spcPct val="90000"/>
              </a:lnSpc>
            </a:pPr>
            <a:r>
              <a:rPr lang="en-US" sz="2000" i="1" dirty="0"/>
              <a:t>Achieve High</a:t>
            </a:r>
            <a:br>
              <a:rPr lang="en-US" sz="2000" i="1" dirty="0"/>
            </a:br>
            <a:r>
              <a:rPr lang="en-US" sz="2000" i="1" dirty="0"/>
              <a:t>Performance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7355288" y="5537203"/>
            <a:ext cx="3364508" cy="1289820"/>
            <a:chOff x="5831288" y="5537200"/>
            <a:chExt cx="3364508" cy="1289820"/>
          </a:xfrm>
        </p:grpSpPr>
        <p:sp>
          <p:nvSpPr>
            <p:cNvPr id="166" name="TextBox 165"/>
            <p:cNvSpPr txBox="1"/>
            <p:nvPr/>
          </p:nvSpPr>
          <p:spPr>
            <a:xfrm>
              <a:off x="7942290" y="5985755"/>
              <a:ext cx="1253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Logic Gates</a:t>
              </a:r>
            </a:p>
          </p:txBody>
        </p:sp>
        <p:cxnSp>
          <p:nvCxnSpPr>
            <p:cNvPr id="172" name="Straight Connector 171"/>
            <p:cNvCxnSpPr>
              <a:stCxn id="104" idx="2"/>
              <a:endCxn id="177" idx="3"/>
            </p:cNvCxnSpPr>
            <p:nvPr/>
          </p:nvCxnSpPr>
          <p:spPr>
            <a:xfrm flipH="1">
              <a:off x="7920438" y="5537200"/>
              <a:ext cx="54947" cy="581173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>
              <a:stCxn id="104" idx="1"/>
              <a:endCxn id="177" idx="0"/>
            </p:cNvCxnSpPr>
            <p:nvPr/>
          </p:nvCxnSpPr>
          <p:spPr>
            <a:xfrm flipH="1">
              <a:off x="6543773" y="5537200"/>
              <a:ext cx="955786" cy="581173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177"/>
            <p:cNvGrpSpPr/>
            <p:nvPr/>
          </p:nvGrpSpPr>
          <p:grpSpPr>
            <a:xfrm>
              <a:off x="5831288" y="6109003"/>
              <a:ext cx="2089150" cy="718017"/>
              <a:chOff x="5831288" y="6139983"/>
              <a:chExt cx="2089150" cy="718017"/>
            </a:xfrm>
          </p:grpSpPr>
          <p:graphicFrame>
            <p:nvGraphicFramePr>
              <p:cNvPr id="93186" name="Object 2"/>
              <p:cNvGraphicFramePr>
                <a:graphicFrameLocks noChangeAspect="1"/>
              </p:cNvGraphicFramePr>
              <p:nvPr/>
            </p:nvGraphicFramePr>
            <p:xfrm>
              <a:off x="6560469" y="6139983"/>
              <a:ext cx="1044389" cy="71801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889" name="Image" r:id="rId5" imgW="3492063" imgH="2400000" progId="">
                      <p:embed/>
                    </p:oleObj>
                  </mc:Choice>
                  <mc:Fallback>
                    <p:oleObj name="Image" r:id="rId5" imgW="3492063" imgH="2400000" progId="">
                      <p:embed/>
                      <p:pic>
                        <p:nvPicPr>
                          <p:cNvPr id="0" name="Picture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60469" y="6139983"/>
                            <a:ext cx="1044389" cy="71801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7" name="Freeform 176"/>
              <p:cNvSpPr/>
              <p:nvPr/>
            </p:nvSpPr>
            <p:spPr>
              <a:xfrm>
                <a:off x="5831288" y="6149353"/>
                <a:ext cx="2089150" cy="708647"/>
              </a:xfrm>
              <a:custGeom>
                <a:avLst/>
                <a:gdLst>
                  <a:gd name="connsiteX0" fmla="*/ 749300 w 2197100"/>
                  <a:gd name="connsiteY0" fmla="*/ 0 h 603250"/>
                  <a:gd name="connsiteX1" fmla="*/ 0 w 2197100"/>
                  <a:gd name="connsiteY1" fmla="*/ 603250 h 603250"/>
                  <a:gd name="connsiteX2" fmla="*/ 1568450 w 2197100"/>
                  <a:gd name="connsiteY2" fmla="*/ 603250 h 603250"/>
                  <a:gd name="connsiteX3" fmla="*/ 2197100 w 2197100"/>
                  <a:gd name="connsiteY3" fmla="*/ 0 h 603250"/>
                  <a:gd name="connsiteX4" fmla="*/ 749300 w 2197100"/>
                  <a:gd name="connsiteY4" fmla="*/ 0 h 60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7100" h="603250">
                    <a:moveTo>
                      <a:pt x="749300" y="0"/>
                    </a:moveTo>
                    <a:lnTo>
                      <a:pt x="0" y="603250"/>
                    </a:lnTo>
                    <a:lnTo>
                      <a:pt x="1568450" y="603250"/>
                    </a:lnTo>
                    <a:lnTo>
                      <a:pt x="2197100" y="0"/>
                    </a:lnTo>
                    <a:lnTo>
                      <a:pt x="749300" y="0"/>
                    </a:lnTo>
                    <a:close/>
                  </a:path>
                </a:pathLst>
              </a:cu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rgbClr val="000000"/>
                    </a:solidFill>
                  </a:rPr>
                  <a:t>    </a:t>
                </a:r>
              </a:p>
            </p:txBody>
          </p:sp>
        </p:grpSp>
      </p:grpSp>
      <p:pic>
        <p:nvPicPr>
          <p:cNvPr id="117" name="Picture 116" descr="cern-racks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688" y="1334879"/>
            <a:ext cx="2859651" cy="1667628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4966017" y="2980292"/>
            <a:ext cx="5143176" cy="1625601"/>
            <a:chOff x="3442017" y="2980266"/>
            <a:chExt cx="5143176" cy="1625601"/>
          </a:xfrm>
        </p:grpSpPr>
        <p:grpSp>
          <p:nvGrpSpPr>
            <p:cNvPr id="54" name="Group 53"/>
            <p:cNvGrpSpPr/>
            <p:nvPr/>
          </p:nvGrpSpPr>
          <p:grpSpPr>
            <a:xfrm>
              <a:off x="3442017" y="2980266"/>
              <a:ext cx="5143176" cy="1625601"/>
              <a:chOff x="3442017" y="2980266"/>
              <a:chExt cx="5143176" cy="1625601"/>
            </a:xfrm>
          </p:grpSpPr>
          <p:pic>
            <p:nvPicPr>
              <p:cNvPr id="48" name="Picture 5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2017" y="3451864"/>
                <a:ext cx="1792390" cy="8568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35" name="Straight Connector 134"/>
              <p:cNvCxnSpPr>
                <a:endCxn id="98" idx="1"/>
              </p:cNvCxnSpPr>
              <p:nvPr/>
            </p:nvCxnSpPr>
            <p:spPr>
              <a:xfrm rot="10800000" flipV="1">
                <a:off x="5432954" y="2980266"/>
                <a:ext cx="1729843" cy="389478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>
                <a:endCxn id="98" idx="0"/>
              </p:cNvCxnSpPr>
              <p:nvPr/>
            </p:nvCxnSpPr>
            <p:spPr>
              <a:xfrm>
                <a:off x="7501460" y="2980267"/>
                <a:ext cx="1083733" cy="389477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" name="Group 144"/>
              <p:cNvGrpSpPr/>
              <p:nvPr/>
            </p:nvGrpSpPr>
            <p:grpSpPr>
              <a:xfrm>
                <a:off x="3894659" y="3369744"/>
                <a:ext cx="4690534" cy="1236123"/>
                <a:chOff x="3539066" y="3369744"/>
                <a:chExt cx="4690534" cy="1236123"/>
              </a:xfrm>
            </p:grpSpPr>
            <p:sp>
              <p:nvSpPr>
                <p:cNvPr id="98" name="Freeform 97"/>
                <p:cNvSpPr/>
                <p:nvPr/>
              </p:nvSpPr>
              <p:spPr>
                <a:xfrm>
                  <a:off x="3539066" y="3369744"/>
                  <a:ext cx="4690534" cy="1236123"/>
                </a:xfrm>
                <a:custGeom>
                  <a:avLst/>
                  <a:gdLst>
                    <a:gd name="connsiteX0" fmla="*/ 3149600 w 3149600"/>
                    <a:gd name="connsiteY0" fmla="*/ 0 h 948267"/>
                    <a:gd name="connsiteX1" fmla="*/ 1032934 w 3149600"/>
                    <a:gd name="connsiteY1" fmla="*/ 0 h 948267"/>
                    <a:gd name="connsiteX2" fmla="*/ 0 w 3149600"/>
                    <a:gd name="connsiteY2" fmla="*/ 948267 h 948267"/>
                    <a:gd name="connsiteX3" fmla="*/ 2252134 w 3149600"/>
                    <a:gd name="connsiteY3" fmla="*/ 948267 h 948267"/>
                    <a:gd name="connsiteX4" fmla="*/ 3149600 w 3149600"/>
                    <a:gd name="connsiteY4" fmla="*/ 0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9600" h="948267">
                      <a:moveTo>
                        <a:pt x="3149600" y="0"/>
                      </a:moveTo>
                      <a:lnTo>
                        <a:pt x="1032934" y="0"/>
                      </a:lnTo>
                      <a:lnTo>
                        <a:pt x="0" y="948267"/>
                      </a:lnTo>
                      <a:lnTo>
                        <a:pt x="2252134" y="948267"/>
                      </a:lnTo>
                      <a:lnTo>
                        <a:pt x="3149600" y="0"/>
                      </a:lnTo>
                      <a:close/>
                    </a:path>
                  </a:pathLst>
                </a:cu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Freeform 131"/>
                <p:cNvSpPr/>
                <p:nvPr/>
              </p:nvSpPr>
              <p:spPr>
                <a:xfrm>
                  <a:off x="4758265" y="3454411"/>
                  <a:ext cx="1185333" cy="314727"/>
                </a:xfrm>
                <a:custGeom>
                  <a:avLst/>
                  <a:gdLst>
                    <a:gd name="connsiteX0" fmla="*/ 3149600 w 3149600"/>
                    <a:gd name="connsiteY0" fmla="*/ 0 h 948267"/>
                    <a:gd name="connsiteX1" fmla="*/ 1032934 w 3149600"/>
                    <a:gd name="connsiteY1" fmla="*/ 0 h 948267"/>
                    <a:gd name="connsiteX2" fmla="*/ 0 w 3149600"/>
                    <a:gd name="connsiteY2" fmla="*/ 948267 h 948267"/>
                    <a:gd name="connsiteX3" fmla="*/ 2252134 w 3149600"/>
                    <a:gd name="connsiteY3" fmla="*/ 948267 h 948267"/>
                    <a:gd name="connsiteX4" fmla="*/ 3149600 w 3149600"/>
                    <a:gd name="connsiteY4" fmla="*/ 0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9600" h="948267">
                      <a:moveTo>
                        <a:pt x="3149600" y="0"/>
                      </a:moveTo>
                      <a:lnTo>
                        <a:pt x="1032934" y="0"/>
                      </a:lnTo>
                      <a:lnTo>
                        <a:pt x="0" y="948267"/>
                      </a:lnTo>
                      <a:lnTo>
                        <a:pt x="2252134" y="948267"/>
                      </a:lnTo>
                      <a:lnTo>
                        <a:pt x="31496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Core</a:t>
                  </a:r>
                </a:p>
              </p:txBody>
            </p:sp>
            <p:sp>
              <p:nvSpPr>
                <p:cNvPr id="133" name="Freeform 132"/>
                <p:cNvSpPr/>
                <p:nvPr/>
              </p:nvSpPr>
              <p:spPr>
                <a:xfrm>
                  <a:off x="6790242" y="3454411"/>
                  <a:ext cx="1185333" cy="314727"/>
                </a:xfrm>
                <a:custGeom>
                  <a:avLst/>
                  <a:gdLst>
                    <a:gd name="connsiteX0" fmla="*/ 3149600 w 3149600"/>
                    <a:gd name="connsiteY0" fmla="*/ 0 h 948267"/>
                    <a:gd name="connsiteX1" fmla="*/ 1032934 w 3149600"/>
                    <a:gd name="connsiteY1" fmla="*/ 0 h 948267"/>
                    <a:gd name="connsiteX2" fmla="*/ 0 w 3149600"/>
                    <a:gd name="connsiteY2" fmla="*/ 948267 h 948267"/>
                    <a:gd name="connsiteX3" fmla="*/ 2252134 w 3149600"/>
                    <a:gd name="connsiteY3" fmla="*/ 948267 h 948267"/>
                    <a:gd name="connsiteX4" fmla="*/ 3149600 w 3149600"/>
                    <a:gd name="connsiteY4" fmla="*/ 0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9600" h="948267">
                      <a:moveTo>
                        <a:pt x="3149600" y="0"/>
                      </a:moveTo>
                      <a:lnTo>
                        <a:pt x="1032934" y="0"/>
                      </a:lnTo>
                      <a:lnTo>
                        <a:pt x="0" y="948267"/>
                      </a:lnTo>
                      <a:lnTo>
                        <a:pt x="2252134" y="948267"/>
                      </a:lnTo>
                      <a:lnTo>
                        <a:pt x="31496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Core</a:t>
                  </a:r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6242320" y="3413668"/>
                  <a:ext cx="34403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…</a:t>
                  </a:r>
                </a:p>
              </p:txBody>
            </p:sp>
            <p:sp>
              <p:nvSpPr>
                <p:cNvPr id="140" name="Freeform 139"/>
                <p:cNvSpPr/>
                <p:nvPr/>
              </p:nvSpPr>
              <p:spPr>
                <a:xfrm>
                  <a:off x="4284134" y="3810000"/>
                  <a:ext cx="3302000" cy="355600"/>
                </a:xfrm>
                <a:custGeom>
                  <a:avLst/>
                  <a:gdLst>
                    <a:gd name="connsiteX0" fmla="*/ 423334 w 3302000"/>
                    <a:gd name="connsiteY0" fmla="*/ 0 h 355600"/>
                    <a:gd name="connsiteX1" fmla="*/ 3302000 w 3302000"/>
                    <a:gd name="connsiteY1" fmla="*/ 0 h 355600"/>
                    <a:gd name="connsiteX2" fmla="*/ 2895600 w 3302000"/>
                    <a:gd name="connsiteY2" fmla="*/ 355600 h 355600"/>
                    <a:gd name="connsiteX3" fmla="*/ 0 w 3302000"/>
                    <a:gd name="connsiteY3" fmla="*/ 338666 h 355600"/>
                    <a:gd name="connsiteX4" fmla="*/ 423334 w 3302000"/>
                    <a:gd name="connsiteY4" fmla="*/ 0 h 355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02000" h="355600">
                      <a:moveTo>
                        <a:pt x="423334" y="0"/>
                      </a:moveTo>
                      <a:lnTo>
                        <a:pt x="3302000" y="0"/>
                      </a:lnTo>
                      <a:lnTo>
                        <a:pt x="2895600" y="355600"/>
                      </a:lnTo>
                      <a:lnTo>
                        <a:pt x="0" y="338666"/>
                      </a:lnTo>
                      <a:lnTo>
                        <a:pt x="423334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rgbClr val="000000"/>
                      </a:solidFill>
                    </a:rPr>
                    <a:t>     Memory               (Cache)</a:t>
                  </a:r>
                </a:p>
              </p:txBody>
            </p:sp>
            <p:sp>
              <p:nvSpPr>
                <p:cNvPr id="144" name="Freeform 143"/>
                <p:cNvSpPr/>
                <p:nvPr/>
              </p:nvSpPr>
              <p:spPr>
                <a:xfrm>
                  <a:off x="3826935" y="4199466"/>
                  <a:ext cx="3302000" cy="355600"/>
                </a:xfrm>
                <a:custGeom>
                  <a:avLst/>
                  <a:gdLst>
                    <a:gd name="connsiteX0" fmla="*/ 423334 w 3302000"/>
                    <a:gd name="connsiteY0" fmla="*/ 0 h 355600"/>
                    <a:gd name="connsiteX1" fmla="*/ 3302000 w 3302000"/>
                    <a:gd name="connsiteY1" fmla="*/ 0 h 355600"/>
                    <a:gd name="connsiteX2" fmla="*/ 2895600 w 3302000"/>
                    <a:gd name="connsiteY2" fmla="*/ 355600 h 355600"/>
                    <a:gd name="connsiteX3" fmla="*/ 0 w 3302000"/>
                    <a:gd name="connsiteY3" fmla="*/ 338666 h 355600"/>
                    <a:gd name="connsiteX4" fmla="*/ 423334 w 3302000"/>
                    <a:gd name="connsiteY4" fmla="*/ 0 h 355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02000" h="355600">
                      <a:moveTo>
                        <a:pt x="423334" y="0"/>
                      </a:moveTo>
                      <a:lnTo>
                        <a:pt x="3302000" y="0"/>
                      </a:lnTo>
                      <a:lnTo>
                        <a:pt x="2895600" y="355600"/>
                      </a:lnTo>
                      <a:lnTo>
                        <a:pt x="0" y="338666"/>
                      </a:lnTo>
                      <a:lnTo>
                        <a:pt x="423334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rgbClr val="000000"/>
                      </a:solidFill>
                    </a:rPr>
                    <a:t>Input/Output</a:t>
                  </a:r>
                </a:p>
              </p:txBody>
            </p:sp>
          </p:grpSp>
        </p:grpSp>
        <p:sp>
          <p:nvSpPr>
            <p:cNvPr id="55" name="TextBox 54"/>
            <p:cNvSpPr txBox="1"/>
            <p:nvPr/>
          </p:nvSpPr>
          <p:spPr>
            <a:xfrm>
              <a:off x="6757627" y="3049938"/>
              <a:ext cx="112907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dirty="0"/>
                <a:t>Computer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889862" y="3454414"/>
            <a:ext cx="5625738" cy="2622539"/>
            <a:chOff x="3365862" y="3454411"/>
            <a:chExt cx="5625738" cy="2622539"/>
          </a:xfrm>
        </p:grpSpPr>
        <p:sp>
          <p:nvSpPr>
            <p:cNvPr id="151" name="Freeform 150"/>
            <p:cNvSpPr/>
            <p:nvPr/>
          </p:nvSpPr>
          <p:spPr>
            <a:xfrm>
              <a:off x="3971023" y="5625230"/>
              <a:ext cx="3626511" cy="341684"/>
            </a:xfrm>
            <a:custGeom>
              <a:avLst/>
              <a:gdLst>
                <a:gd name="connsiteX0" fmla="*/ 423334 w 3302000"/>
                <a:gd name="connsiteY0" fmla="*/ 0 h 355600"/>
                <a:gd name="connsiteX1" fmla="*/ 3302000 w 3302000"/>
                <a:gd name="connsiteY1" fmla="*/ 0 h 355600"/>
                <a:gd name="connsiteX2" fmla="*/ 2895600 w 3302000"/>
                <a:gd name="connsiteY2" fmla="*/ 355600 h 355600"/>
                <a:gd name="connsiteX3" fmla="*/ 0 w 3302000"/>
                <a:gd name="connsiteY3" fmla="*/ 338666 h 355600"/>
                <a:gd name="connsiteX4" fmla="*/ 423334 w 3302000"/>
                <a:gd name="connsiteY4" fmla="*/ 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000" h="355600">
                  <a:moveTo>
                    <a:pt x="423334" y="0"/>
                  </a:moveTo>
                  <a:lnTo>
                    <a:pt x="3302000" y="0"/>
                  </a:lnTo>
                  <a:lnTo>
                    <a:pt x="2895600" y="355600"/>
                  </a:lnTo>
                  <a:lnTo>
                    <a:pt x="0" y="338666"/>
                  </a:lnTo>
                  <a:lnTo>
                    <a:pt x="423334" y="0"/>
                  </a:lnTo>
                  <a:close/>
                </a:path>
              </a:pathLst>
            </a:cu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Main Memory</a:t>
              </a:r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3365862" y="3454411"/>
              <a:ext cx="5625738" cy="2622539"/>
              <a:chOff x="3365862" y="3454411"/>
              <a:chExt cx="5625738" cy="2622539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3365862" y="3454411"/>
                <a:ext cx="5625738" cy="2622539"/>
                <a:chOff x="3365862" y="3454411"/>
                <a:chExt cx="5454288" cy="2850775"/>
              </a:xfrm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3365862" y="4775213"/>
                  <a:ext cx="5454288" cy="1529973"/>
                </a:xfrm>
                <a:custGeom>
                  <a:avLst/>
                  <a:gdLst>
                    <a:gd name="connsiteX0" fmla="*/ 3149600 w 3149600"/>
                    <a:gd name="connsiteY0" fmla="*/ 0 h 948267"/>
                    <a:gd name="connsiteX1" fmla="*/ 1032934 w 3149600"/>
                    <a:gd name="connsiteY1" fmla="*/ 0 h 948267"/>
                    <a:gd name="connsiteX2" fmla="*/ 0 w 3149600"/>
                    <a:gd name="connsiteY2" fmla="*/ 948267 h 948267"/>
                    <a:gd name="connsiteX3" fmla="*/ 2252134 w 3149600"/>
                    <a:gd name="connsiteY3" fmla="*/ 948267 h 948267"/>
                    <a:gd name="connsiteX4" fmla="*/ 3149600 w 3149600"/>
                    <a:gd name="connsiteY4" fmla="*/ 0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9600" h="948267">
                      <a:moveTo>
                        <a:pt x="3149600" y="0"/>
                      </a:moveTo>
                      <a:lnTo>
                        <a:pt x="1032934" y="0"/>
                      </a:lnTo>
                      <a:lnTo>
                        <a:pt x="0" y="948267"/>
                      </a:lnTo>
                      <a:lnTo>
                        <a:pt x="2252134" y="948267"/>
                      </a:lnTo>
                      <a:lnTo>
                        <a:pt x="3149600" y="0"/>
                      </a:lnTo>
                      <a:close/>
                    </a:path>
                  </a:pathLst>
                </a:cu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6" name="Straight Connector 155"/>
                <p:cNvCxnSpPr>
                  <a:stCxn id="133" idx="1"/>
                  <a:endCxn id="147" idx="1"/>
                </p:cNvCxnSpPr>
                <p:nvPr/>
              </p:nvCxnSpPr>
              <p:spPr>
                <a:xfrm flipH="1">
                  <a:off x="5154635" y="3454411"/>
                  <a:ext cx="2252893" cy="1320802"/>
                </a:xfrm>
                <a:prstGeom prst="line">
                  <a:avLst/>
                </a:prstGeom>
                <a:ln w="25400" cap="flat" cmpd="sng" algn="ctr">
                  <a:solidFill>
                    <a:schemeClr val="accent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>
                  <a:stCxn id="133" idx="0"/>
                  <a:endCxn id="147" idx="0"/>
                </p:cNvCxnSpPr>
                <p:nvPr/>
              </p:nvCxnSpPr>
              <p:spPr>
                <a:xfrm>
                  <a:off x="8179845" y="3454411"/>
                  <a:ext cx="640305" cy="1320802"/>
                </a:xfrm>
                <a:prstGeom prst="line">
                  <a:avLst/>
                </a:prstGeom>
                <a:ln w="25400" cap="flat" cmpd="sng" algn="ctr">
                  <a:solidFill>
                    <a:schemeClr val="accent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2" name="TextBox 161"/>
              <p:cNvSpPr txBox="1"/>
              <p:nvPr/>
            </p:nvSpPr>
            <p:spPr>
              <a:xfrm>
                <a:off x="7515253" y="4306692"/>
                <a:ext cx="6413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Core</a:t>
                </a:r>
              </a:p>
            </p:txBody>
          </p:sp>
          <p:sp>
            <p:nvSpPr>
              <p:cNvPr id="163" name="Freeform 162"/>
              <p:cNvSpPr/>
              <p:nvPr/>
            </p:nvSpPr>
            <p:spPr>
              <a:xfrm>
                <a:off x="4108450" y="4718050"/>
                <a:ext cx="2705100" cy="850900"/>
              </a:xfrm>
              <a:custGeom>
                <a:avLst/>
                <a:gdLst>
                  <a:gd name="connsiteX0" fmla="*/ 749300 w 2197100"/>
                  <a:gd name="connsiteY0" fmla="*/ 0 h 603250"/>
                  <a:gd name="connsiteX1" fmla="*/ 0 w 2197100"/>
                  <a:gd name="connsiteY1" fmla="*/ 603250 h 603250"/>
                  <a:gd name="connsiteX2" fmla="*/ 1568450 w 2197100"/>
                  <a:gd name="connsiteY2" fmla="*/ 603250 h 603250"/>
                  <a:gd name="connsiteX3" fmla="*/ 2197100 w 2197100"/>
                  <a:gd name="connsiteY3" fmla="*/ 0 h 603250"/>
                  <a:gd name="connsiteX4" fmla="*/ 749300 w 2197100"/>
                  <a:gd name="connsiteY4" fmla="*/ 0 h 60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7100" h="603250">
                    <a:moveTo>
                      <a:pt x="749300" y="0"/>
                    </a:moveTo>
                    <a:lnTo>
                      <a:pt x="0" y="603250"/>
                    </a:lnTo>
                    <a:lnTo>
                      <a:pt x="1568450" y="603250"/>
                    </a:lnTo>
                    <a:lnTo>
                      <a:pt x="2197100" y="0"/>
                    </a:lnTo>
                    <a:lnTo>
                      <a:pt x="749300" y="0"/>
                    </a:lnTo>
                    <a:close/>
                  </a:path>
                </a:pathLst>
              </a:cu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rgbClr val="000000"/>
                    </a:solidFill>
                  </a:rPr>
                  <a:t>         Instruction </a:t>
                </a:r>
                <a:r>
                  <a:rPr lang="en-US" dirty="0" err="1">
                    <a:solidFill>
                      <a:srgbClr val="000000"/>
                    </a:solidFill>
                  </a:rPr>
                  <a:t>Unit(s</a:t>
                </a:r>
                <a:r>
                  <a:rPr lang="en-US" dirty="0">
                    <a:solidFill>
                      <a:srgbClr val="000000"/>
                    </a:solidFill>
                  </a:rPr>
                  <a:t>)</a:t>
                </a:r>
              </a:p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rgbClr val="000000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164"/>
              <p:cNvSpPr/>
              <p:nvPr/>
            </p:nvSpPr>
            <p:spPr>
              <a:xfrm>
                <a:off x="6438900" y="4686300"/>
                <a:ext cx="2362199" cy="488950"/>
              </a:xfrm>
              <a:custGeom>
                <a:avLst/>
                <a:gdLst>
                  <a:gd name="connsiteX0" fmla="*/ 749300 w 2197100"/>
                  <a:gd name="connsiteY0" fmla="*/ 0 h 603250"/>
                  <a:gd name="connsiteX1" fmla="*/ 0 w 2197100"/>
                  <a:gd name="connsiteY1" fmla="*/ 603250 h 603250"/>
                  <a:gd name="connsiteX2" fmla="*/ 1568450 w 2197100"/>
                  <a:gd name="connsiteY2" fmla="*/ 603250 h 603250"/>
                  <a:gd name="connsiteX3" fmla="*/ 2197100 w 2197100"/>
                  <a:gd name="connsiteY3" fmla="*/ 0 h 603250"/>
                  <a:gd name="connsiteX4" fmla="*/ 749300 w 2197100"/>
                  <a:gd name="connsiteY4" fmla="*/ 0 h 60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7100" h="603250">
                    <a:moveTo>
                      <a:pt x="749300" y="0"/>
                    </a:moveTo>
                    <a:lnTo>
                      <a:pt x="0" y="603250"/>
                    </a:lnTo>
                    <a:lnTo>
                      <a:pt x="1568450" y="603250"/>
                    </a:lnTo>
                    <a:lnTo>
                      <a:pt x="2197100" y="0"/>
                    </a:lnTo>
                    <a:lnTo>
                      <a:pt x="749300" y="0"/>
                    </a:lnTo>
                    <a:close/>
                  </a:path>
                </a:pathLst>
              </a:cu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rgbClr val="000000"/>
                    </a:solidFill>
                  </a:rPr>
                  <a:t>       Functional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dirty="0" err="1">
                    <a:solidFill>
                      <a:srgbClr val="000000"/>
                    </a:solidFill>
                  </a:rPr>
                  <a:t>Unit(s</a:t>
                </a:r>
                <a:r>
                  <a:rPr lang="en-US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p:grpSp>
        <p:pic>
          <p:nvPicPr>
            <p:cNvPr id="57" name="Picture 56" descr="600px-Pipeline_5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5262" y="4921249"/>
              <a:ext cx="908064" cy="654673"/>
            </a:xfrm>
            <a:prstGeom prst="rect">
              <a:avLst/>
            </a:prstGeom>
          </p:spPr>
        </p:pic>
        <p:grpSp>
          <p:nvGrpSpPr>
            <p:cNvPr id="89" name="Group 88"/>
            <p:cNvGrpSpPr/>
            <p:nvPr/>
          </p:nvGrpSpPr>
          <p:grpSpPr>
            <a:xfrm>
              <a:off x="6108909" y="5194300"/>
              <a:ext cx="2127517" cy="361950"/>
              <a:chOff x="6108909" y="5194300"/>
              <a:chExt cx="2127517" cy="36195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7499559" y="5194300"/>
                <a:ext cx="736867" cy="342900"/>
                <a:chOff x="7499559" y="5194300"/>
                <a:chExt cx="736867" cy="342900"/>
              </a:xfrm>
            </p:grpSpPr>
            <p:sp>
              <p:nvSpPr>
                <p:cNvPr id="114" name="TextBox 113"/>
                <p:cNvSpPr txBox="1"/>
                <p:nvPr/>
              </p:nvSpPr>
              <p:spPr>
                <a:xfrm>
                  <a:off x="7532797" y="5196495"/>
                  <a:ext cx="7036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A</a:t>
                  </a:r>
                  <a:r>
                    <a:rPr lang="en-US" sz="1400" baseline="-25000" dirty="0"/>
                    <a:t>3</a:t>
                  </a:r>
                  <a:r>
                    <a:rPr lang="en-US" sz="1400" dirty="0"/>
                    <a:t>+B</a:t>
                  </a:r>
                  <a:r>
                    <a:rPr lang="en-US" sz="1400" baseline="-25000" dirty="0"/>
                    <a:t>3</a:t>
                  </a:r>
                  <a:endParaRPr lang="en-US" sz="1400" dirty="0"/>
                </a:p>
              </p:txBody>
            </p:sp>
            <p:sp>
              <p:nvSpPr>
                <p:cNvPr id="104" name="Freeform 103"/>
                <p:cNvSpPr/>
                <p:nvPr/>
              </p:nvSpPr>
              <p:spPr>
                <a:xfrm>
                  <a:off x="7499559" y="5194300"/>
                  <a:ext cx="666541" cy="342900"/>
                </a:xfrm>
                <a:custGeom>
                  <a:avLst/>
                  <a:gdLst>
                    <a:gd name="connsiteX0" fmla="*/ 749300 w 2197100"/>
                    <a:gd name="connsiteY0" fmla="*/ 0 h 603250"/>
                    <a:gd name="connsiteX1" fmla="*/ 0 w 2197100"/>
                    <a:gd name="connsiteY1" fmla="*/ 603250 h 603250"/>
                    <a:gd name="connsiteX2" fmla="*/ 1568450 w 2197100"/>
                    <a:gd name="connsiteY2" fmla="*/ 603250 h 603250"/>
                    <a:gd name="connsiteX3" fmla="*/ 2197100 w 2197100"/>
                    <a:gd name="connsiteY3" fmla="*/ 0 h 603250"/>
                    <a:gd name="connsiteX4" fmla="*/ 749300 w 2197100"/>
                    <a:gd name="connsiteY4" fmla="*/ 0 h 60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7100" h="603250">
                      <a:moveTo>
                        <a:pt x="749300" y="0"/>
                      </a:moveTo>
                      <a:lnTo>
                        <a:pt x="0" y="603250"/>
                      </a:lnTo>
                      <a:lnTo>
                        <a:pt x="1568450" y="603250"/>
                      </a:lnTo>
                      <a:lnTo>
                        <a:pt x="2197100" y="0"/>
                      </a:lnTo>
                      <a:lnTo>
                        <a:pt x="7493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80" name="Group 79"/>
              <p:cNvGrpSpPr/>
              <p:nvPr/>
            </p:nvGrpSpPr>
            <p:grpSpPr>
              <a:xfrm>
                <a:off x="7036009" y="5200650"/>
                <a:ext cx="736867" cy="342900"/>
                <a:chOff x="7499559" y="5194300"/>
                <a:chExt cx="736867" cy="342900"/>
              </a:xfrm>
            </p:grpSpPr>
            <p:sp>
              <p:nvSpPr>
                <p:cNvPr id="81" name="TextBox 80"/>
                <p:cNvSpPr txBox="1"/>
                <p:nvPr/>
              </p:nvSpPr>
              <p:spPr>
                <a:xfrm>
                  <a:off x="7532797" y="5196495"/>
                  <a:ext cx="7036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A</a:t>
                  </a:r>
                  <a:r>
                    <a:rPr lang="en-US" sz="1400" baseline="-25000" dirty="0"/>
                    <a:t>2</a:t>
                  </a:r>
                  <a:r>
                    <a:rPr lang="en-US" sz="1400" dirty="0"/>
                    <a:t>+B</a:t>
                  </a:r>
                  <a:r>
                    <a:rPr lang="en-US" sz="1400" baseline="-25000" dirty="0"/>
                    <a:t>2</a:t>
                  </a:r>
                  <a:endParaRPr lang="en-US" sz="1400" dirty="0"/>
                </a:p>
              </p:txBody>
            </p:sp>
            <p:sp>
              <p:nvSpPr>
                <p:cNvPr id="82" name="Freeform 81"/>
                <p:cNvSpPr/>
                <p:nvPr/>
              </p:nvSpPr>
              <p:spPr>
                <a:xfrm>
                  <a:off x="7499559" y="5194300"/>
                  <a:ext cx="666541" cy="342900"/>
                </a:xfrm>
                <a:custGeom>
                  <a:avLst/>
                  <a:gdLst>
                    <a:gd name="connsiteX0" fmla="*/ 749300 w 2197100"/>
                    <a:gd name="connsiteY0" fmla="*/ 0 h 603250"/>
                    <a:gd name="connsiteX1" fmla="*/ 0 w 2197100"/>
                    <a:gd name="connsiteY1" fmla="*/ 603250 h 603250"/>
                    <a:gd name="connsiteX2" fmla="*/ 1568450 w 2197100"/>
                    <a:gd name="connsiteY2" fmla="*/ 603250 h 603250"/>
                    <a:gd name="connsiteX3" fmla="*/ 2197100 w 2197100"/>
                    <a:gd name="connsiteY3" fmla="*/ 0 h 603250"/>
                    <a:gd name="connsiteX4" fmla="*/ 749300 w 2197100"/>
                    <a:gd name="connsiteY4" fmla="*/ 0 h 60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7100" h="603250">
                      <a:moveTo>
                        <a:pt x="749300" y="0"/>
                      </a:moveTo>
                      <a:lnTo>
                        <a:pt x="0" y="603250"/>
                      </a:lnTo>
                      <a:lnTo>
                        <a:pt x="1568450" y="603250"/>
                      </a:lnTo>
                      <a:lnTo>
                        <a:pt x="2197100" y="0"/>
                      </a:lnTo>
                      <a:lnTo>
                        <a:pt x="7493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83" name="Group 82"/>
              <p:cNvGrpSpPr/>
              <p:nvPr/>
            </p:nvGrpSpPr>
            <p:grpSpPr>
              <a:xfrm>
                <a:off x="6572459" y="5207000"/>
                <a:ext cx="736867" cy="342900"/>
                <a:chOff x="7499559" y="5194300"/>
                <a:chExt cx="736867" cy="342900"/>
              </a:xfrm>
            </p:grpSpPr>
            <p:sp>
              <p:nvSpPr>
                <p:cNvPr id="84" name="TextBox 83"/>
                <p:cNvSpPr txBox="1"/>
                <p:nvPr/>
              </p:nvSpPr>
              <p:spPr>
                <a:xfrm>
                  <a:off x="7532797" y="5196495"/>
                  <a:ext cx="7036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A</a:t>
                  </a:r>
                  <a:r>
                    <a:rPr lang="en-US" sz="1400" baseline="-25000" dirty="0"/>
                    <a:t>1</a:t>
                  </a:r>
                  <a:r>
                    <a:rPr lang="en-US" sz="1400" dirty="0"/>
                    <a:t>+B</a:t>
                  </a:r>
                  <a:r>
                    <a:rPr lang="en-US" sz="1400" baseline="-25000" dirty="0"/>
                    <a:t>1</a:t>
                  </a:r>
                  <a:endParaRPr lang="en-US" sz="1400" dirty="0"/>
                </a:p>
              </p:txBody>
            </p:sp>
            <p:sp>
              <p:nvSpPr>
                <p:cNvPr id="85" name="Freeform 84"/>
                <p:cNvSpPr/>
                <p:nvPr/>
              </p:nvSpPr>
              <p:spPr>
                <a:xfrm>
                  <a:off x="7499559" y="5194300"/>
                  <a:ext cx="666541" cy="342900"/>
                </a:xfrm>
                <a:custGeom>
                  <a:avLst/>
                  <a:gdLst>
                    <a:gd name="connsiteX0" fmla="*/ 749300 w 2197100"/>
                    <a:gd name="connsiteY0" fmla="*/ 0 h 603250"/>
                    <a:gd name="connsiteX1" fmla="*/ 0 w 2197100"/>
                    <a:gd name="connsiteY1" fmla="*/ 603250 h 603250"/>
                    <a:gd name="connsiteX2" fmla="*/ 1568450 w 2197100"/>
                    <a:gd name="connsiteY2" fmla="*/ 603250 h 603250"/>
                    <a:gd name="connsiteX3" fmla="*/ 2197100 w 2197100"/>
                    <a:gd name="connsiteY3" fmla="*/ 0 h 603250"/>
                    <a:gd name="connsiteX4" fmla="*/ 749300 w 2197100"/>
                    <a:gd name="connsiteY4" fmla="*/ 0 h 60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7100" h="603250">
                      <a:moveTo>
                        <a:pt x="749300" y="0"/>
                      </a:moveTo>
                      <a:lnTo>
                        <a:pt x="0" y="603250"/>
                      </a:lnTo>
                      <a:lnTo>
                        <a:pt x="1568450" y="603250"/>
                      </a:lnTo>
                      <a:lnTo>
                        <a:pt x="2197100" y="0"/>
                      </a:lnTo>
                      <a:lnTo>
                        <a:pt x="7493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6108909" y="5213350"/>
                <a:ext cx="736867" cy="342900"/>
                <a:chOff x="7499559" y="5194300"/>
                <a:chExt cx="736867" cy="342900"/>
              </a:xfrm>
            </p:grpSpPr>
            <p:sp>
              <p:nvSpPr>
                <p:cNvPr id="87" name="TextBox 86"/>
                <p:cNvSpPr txBox="1"/>
                <p:nvPr/>
              </p:nvSpPr>
              <p:spPr>
                <a:xfrm>
                  <a:off x="7532797" y="5196495"/>
                  <a:ext cx="7036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A</a:t>
                  </a:r>
                  <a:r>
                    <a:rPr lang="en-US" sz="1400" baseline="-25000" dirty="0"/>
                    <a:t>0</a:t>
                  </a:r>
                  <a:r>
                    <a:rPr lang="en-US" sz="1400" dirty="0"/>
                    <a:t>+B</a:t>
                  </a:r>
                  <a:r>
                    <a:rPr lang="en-US" sz="1400" baseline="-25000" dirty="0"/>
                    <a:t>0</a:t>
                  </a:r>
                  <a:endParaRPr lang="en-US" sz="1400" dirty="0"/>
                </a:p>
              </p:txBody>
            </p:sp>
            <p:sp>
              <p:nvSpPr>
                <p:cNvPr id="88" name="Freeform 87"/>
                <p:cNvSpPr/>
                <p:nvPr/>
              </p:nvSpPr>
              <p:spPr>
                <a:xfrm>
                  <a:off x="7499559" y="5194300"/>
                  <a:ext cx="666541" cy="342900"/>
                </a:xfrm>
                <a:custGeom>
                  <a:avLst/>
                  <a:gdLst>
                    <a:gd name="connsiteX0" fmla="*/ 749300 w 2197100"/>
                    <a:gd name="connsiteY0" fmla="*/ 0 h 603250"/>
                    <a:gd name="connsiteX1" fmla="*/ 0 w 2197100"/>
                    <a:gd name="connsiteY1" fmla="*/ 603250 h 603250"/>
                    <a:gd name="connsiteX2" fmla="*/ 1568450 w 2197100"/>
                    <a:gd name="connsiteY2" fmla="*/ 603250 h 603250"/>
                    <a:gd name="connsiteX3" fmla="*/ 2197100 w 2197100"/>
                    <a:gd name="connsiteY3" fmla="*/ 0 h 603250"/>
                    <a:gd name="connsiteX4" fmla="*/ 749300 w 2197100"/>
                    <a:gd name="connsiteY4" fmla="*/ 0 h 60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7100" h="603250">
                      <a:moveTo>
                        <a:pt x="749300" y="0"/>
                      </a:moveTo>
                      <a:lnTo>
                        <a:pt x="0" y="603250"/>
                      </a:lnTo>
                      <a:lnTo>
                        <a:pt x="1568450" y="603250"/>
                      </a:lnTo>
                      <a:lnTo>
                        <a:pt x="2197100" y="0"/>
                      </a:lnTo>
                      <a:lnTo>
                        <a:pt x="7493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96" name="Slide Number Placeholder 5"/>
          <p:cNvSpPr txBox="1">
            <a:spLocks/>
          </p:cNvSpPr>
          <p:nvPr/>
        </p:nvSpPr>
        <p:spPr>
          <a:xfrm>
            <a:off x="8229600" y="65087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C63E4C-4642-794D-A2FD-70F6B81535F5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uild="p"/>
      <p:bldP spid="1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A0B5D1"/>
                </a:solidFill>
              </a:rPr>
              <a:t>Thinking about Machine Structures</a:t>
            </a:r>
          </a:p>
          <a:p>
            <a:r>
              <a:rPr lang="en-US" dirty="0" smtClean="0"/>
              <a:t>Great Ideas in Computer Architecture</a:t>
            </a:r>
          </a:p>
          <a:p>
            <a:r>
              <a:rPr lang="en-US" dirty="0">
                <a:solidFill>
                  <a:srgbClr val="94AECF"/>
                </a:solidFill>
              </a:rPr>
              <a:t>What </a:t>
            </a:r>
            <a:r>
              <a:rPr lang="en-US" dirty="0" smtClean="0">
                <a:solidFill>
                  <a:srgbClr val="94AECF"/>
                </a:solidFill>
              </a:rPr>
              <a:t>You Need </a:t>
            </a:r>
            <a:r>
              <a:rPr lang="en-US" dirty="0">
                <a:solidFill>
                  <a:srgbClr val="94AECF"/>
                </a:solidFill>
              </a:rPr>
              <a:t>to </a:t>
            </a:r>
            <a:r>
              <a:rPr lang="en-US" dirty="0" smtClean="0">
                <a:solidFill>
                  <a:srgbClr val="94AECF"/>
                </a:solidFill>
              </a:rPr>
              <a:t>Know About This Class</a:t>
            </a:r>
          </a:p>
          <a:p>
            <a:r>
              <a:rPr lang="en-US" dirty="0">
                <a:solidFill>
                  <a:srgbClr val="94AECF"/>
                </a:solidFill>
              </a:rPr>
              <a:t>Everything is a Number</a:t>
            </a:r>
          </a:p>
          <a:p>
            <a:endParaRPr lang="en-US" dirty="0">
              <a:solidFill>
                <a:srgbClr val="94AECF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EA9B6-08A2-0945-BE92-1C24D91A4A1F}" type="datetime1">
              <a:rPr lang="en-US" smtClean="0"/>
              <a:t>8/29/17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9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Five Great Ideas</a:t>
            </a:r>
            <a:br>
              <a:rPr lang="en-US" dirty="0" smtClean="0"/>
            </a:br>
            <a:r>
              <a:rPr lang="en-US" dirty="0" smtClean="0"/>
              <a:t>in Computer Architecture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6875" indent="-396875">
              <a:buFont typeface="+mj-lt"/>
              <a:buAutoNum type="arabicPeriod"/>
            </a:pPr>
            <a:r>
              <a:rPr lang="en-US" dirty="0" smtClean="0"/>
              <a:t>Abstraction (Layers of Representation/Interpretation)</a:t>
            </a:r>
          </a:p>
          <a:p>
            <a:pPr marL="396875" indent="-396875">
              <a:buFont typeface="+mj-lt"/>
              <a:buAutoNum type="arabicPeriod"/>
            </a:pPr>
            <a:r>
              <a:rPr lang="en-US" dirty="0" smtClean="0"/>
              <a:t>Moore’s Law (Designing through trends)</a:t>
            </a:r>
          </a:p>
          <a:p>
            <a:pPr marL="396875" indent="-396875">
              <a:buFont typeface="+mj-lt"/>
              <a:buAutoNum type="arabicPeriod"/>
            </a:pPr>
            <a:r>
              <a:rPr lang="en-US" dirty="0" smtClean="0"/>
              <a:t>Principle of Locality (Memory Hierarchy)</a:t>
            </a:r>
          </a:p>
          <a:p>
            <a:pPr marL="396875" indent="-396875">
              <a:buFont typeface="+mj-lt"/>
              <a:buAutoNum type="arabicPeriod"/>
            </a:pPr>
            <a:r>
              <a:rPr lang="en-US" dirty="0" smtClean="0"/>
              <a:t>Parallelism</a:t>
            </a:r>
          </a:p>
          <a:p>
            <a:pPr marL="396875" indent="-396875">
              <a:buFont typeface="+mj-lt"/>
              <a:buAutoNum type="arabicPeriod"/>
            </a:pPr>
            <a:r>
              <a:rPr lang="en-US" dirty="0" smtClean="0"/>
              <a:t>Dependability via Redundancy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D47E-7E90-7F47-A2DB-3423D7A76482}" type="datetime1">
              <a:rPr lang="en-US" smtClean="0"/>
              <a:t>8/29/17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7753718" y="2184444"/>
            <a:ext cx="25990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Anything can be represented</a:t>
            </a:r>
            <a:br>
              <a:rPr lang="en-US" sz="1600" dirty="0"/>
            </a:br>
            <a:r>
              <a:rPr lang="en-US" sz="1600" dirty="0"/>
              <a:t>as a </a:t>
            </a:r>
            <a:r>
              <a:rPr lang="en-US" sz="1600" i="1" dirty="0"/>
              <a:t>number</a:t>
            </a:r>
            <a:r>
              <a:rPr lang="en-US" sz="1600" dirty="0"/>
              <a:t>, </a:t>
            </a:r>
            <a:br>
              <a:rPr lang="en-US" sz="1600" dirty="0"/>
            </a:br>
            <a:r>
              <a:rPr lang="en-US" sz="1600" dirty="0"/>
              <a:t>i.e., data or instructions</a:t>
            </a:r>
          </a:p>
        </p:txBody>
      </p:sp>
      <p:sp>
        <p:nvSpPr>
          <p:cNvPr id="28675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Great Idea #1: Abstraction</a:t>
            </a:r>
            <a:br>
              <a:rPr lang="en-US" dirty="0" smtClean="0"/>
            </a:br>
            <a:r>
              <a:rPr lang="en-US" sz="4000" dirty="0"/>
              <a:t>(Levels of Representation/Interpretation)</a:t>
            </a:r>
            <a:endParaRPr lang="en-US" dirty="0"/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605E9-8179-314C-B177-C6FB48C03F8B}" type="datetime1">
              <a:rPr lang="en-US" smtClean="0"/>
              <a:t>8/29/17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sp>
        <p:nvSpPr>
          <p:cNvPr id="28676" name="Rectangle 1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59500" y="2201863"/>
            <a:ext cx="3848100" cy="896937"/>
          </a:xfrm>
          <a:noFill/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None/>
              <a:tabLst>
                <a:tab pos="1066800" algn="l"/>
              </a:tabLst>
            </a:pPr>
            <a:r>
              <a:rPr lang="en-US" sz="1600" dirty="0" err="1">
                <a:solidFill>
                  <a:srgbClr val="FF0000"/>
                </a:solidFill>
              </a:rPr>
              <a:t>lw</a:t>
            </a:r>
            <a:r>
              <a:rPr lang="en-US" sz="1600" dirty="0">
                <a:solidFill>
                  <a:srgbClr val="FF0000"/>
                </a:solidFill>
              </a:rPr>
              <a:t>	  $t0, 0($2)</a:t>
            </a:r>
          </a:p>
          <a:p>
            <a:pPr>
              <a:lnSpc>
                <a:spcPct val="90000"/>
              </a:lnSpc>
              <a:spcBef>
                <a:spcPct val="0"/>
              </a:spcBef>
              <a:buNone/>
              <a:tabLst>
                <a:tab pos="1066800" algn="l"/>
              </a:tabLst>
            </a:pPr>
            <a:r>
              <a:rPr lang="en-US" sz="1600" dirty="0" err="1">
                <a:solidFill>
                  <a:srgbClr val="FF0000"/>
                </a:solidFill>
              </a:rPr>
              <a:t>lw</a:t>
            </a:r>
            <a:r>
              <a:rPr lang="en-US" sz="1600" dirty="0">
                <a:solidFill>
                  <a:srgbClr val="FF0000"/>
                </a:solidFill>
              </a:rPr>
              <a:t>	  $t1, 4($2)</a:t>
            </a:r>
          </a:p>
          <a:p>
            <a:pPr>
              <a:lnSpc>
                <a:spcPct val="90000"/>
              </a:lnSpc>
              <a:spcBef>
                <a:spcPct val="0"/>
              </a:spcBef>
              <a:buNone/>
              <a:tabLst>
                <a:tab pos="1066800" algn="l"/>
              </a:tabLst>
            </a:pPr>
            <a:r>
              <a:rPr lang="en-US" sz="1600" dirty="0" err="1">
                <a:solidFill>
                  <a:srgbClr val="FF0000"/>
                </a:solidFill>
              </a:rPr>
              <a:t>sw</a:t>
            </a:r>
            <a:r>
              <a:rPr lang="en-US" sz="1600" dirty="0">
                <a:solidFill>
                  <a:srgbClr val="FF0000"/>
                </a:solidFill>
              </a:rPr>
              <a:t>	  $t1, 0($2)</a:t>
            </a:r>
          </a:p>
          <a:p>
            <a:pPr>
              <a:spcBef>
                <a:spcPct val="0"/>
              </a:spcBef>
              <a:buNone/>
              <a:tabLst>
                <a:tab pos="1066800" algn="l"/>
              </a:tabLst>
            </a:pPr>
            <a:r>
              <a:rPr lang="en-US" sz="1600" dirty="0" err="1">
                <a:solidFill>
                  <a:srgbClr val="FF0000"/>
                </a:solidFill>
              </a:rPr>
              <a:t>sw</a:t>
            </a:r>
            <a:r>
              <a:rPr lang="en-US" sz="1600" dirty="0">
                <a:solidFill>
                  <a:srgbClr val="FF0000"/>
                </a:solidFill>
              </a:rPr>
              <a:t>	  $t0, 4($2)</a:t>
            </a:r>
          </a:p>
        </p:txBody>
      </p:sp>
      <p:graphicFrame>
        <p:nvGraphicFramePr>
          <p:cNvPr id="28674" name="Object 2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78224226"/>
              </p:ext>
            </p:extLst>
          </p:nvPr>
        </p:nvGraphicFramePr>
        <p:xfrm>
          <a:off x="6267785" y="5600700"/>
          <a:ext cx="18288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29" name="Image" r:id="rId4" imgW="3492063" imgH="2400000" progId="">
                  <p:embed/>
                </p:oleObj>
              </mc:Choice>
              <mc:Fallback>
                <p:oleObj name="Image" r:id="rId4" imgW="3492063" imgH="2400000" progId="">
                  <p:embed/>
                  <p:pic>
                    <p:nvPicPr>
                      <p:cNvPr id="0" name="Picture 2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7785" y="5600700"/>
                        <a:ext cx="1828800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2381250" y="1435316"/>
            <a:ext cx="2590800" cy="52911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spcBef>
                <a:spcPct val="41000"/>
              </a:spcBef>
            </a:pPr>
            <a:r>
              <a:rPr lang="en-US" b="1" dirty="0"/>
              <a:t>High Level Language</a:t>
            </a:r>
            <a:br>
              <a:rPr lang="en-US" b="1" dirty="0"/>
            </a:br>
            <a:r>
              <a:rPr lang="en-US" b="1" dirty="0"/>
              <a:t>Program (e.g., C)</a:t>
            </a:r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2381250" y="2381467"/>
            <a:ext cx="2800350" cy="52911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spcBef>
                <a:spcPct val="41000"/>
              </a:spcBef>
            </a:pPr>
            <a:r>
              <a:rPr lang="en-US" b="1" dirty="0">
                <a:solidFill>
                  <a:srgbClr val="FF0000"/>
                </a:solidFill>
              </a:rPr>
              <a:t>Assembly  Language Program (e.g., MIPS)</a:t>
            </a:r>
          </a:p>
        </p:txBody>
      </p:sp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2432050" y="3295866"/>
            <a:ext cx="2590800" cy="52911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spcBef>
                <a:spcPct val="41000"/>
              </a:spcBef>
            </a:pPr>
            <a:r>
              <a:rPr lang="en-US" b="1" dirty="0"/>
              <a:t>Machine  Language Program (MIPS)</a:t>
            </a:r>
          </a:p>
        </p:txBody>
      </p:sp>
      <p:sp>
        <p:nvSpPr>
          <p:cNvPr id="28681" name="Rectangle 10"/>
          <p:cNvSpPr>
            <a:spLocks noChangeArrowheads="1"/>
          </p:cNvSpPr>
          <p:nvPr/>
        </p:nvSpPr>
        <p:spPr bwMode="auto">
          <a:xfrm>
            <a:off x="1828800" y="4667440"/>
            <a:ext cx="4038600" cy="544354"/>
          </a:xfrm>
          <a:prstGeom prst="rect">
            <a:avLst/>
          </a:prstGeom>
          <a:noFill/>
          <a:ln w="28575">
            <a:pattFill prst="pct70">
              <a:fgClr>
                <a:schemeClr val="tx1"/>
              </a:fgClr>
              <a:bgClr>
                <a:schemeClr val="bg1"/>
              </a:bgClr>
            </a:pattFill>
            <a:miter lim="800000"/>
            <a:headEnd/>
            <a:tailEnd/>
          </a:ln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lnSpc>
                <a:spcPct val="88000"/>
              </a:lnSpc>
              <a:spcBef>
                <a:spcPct val="43000"/>
              </a:spcBef>
            </a:pPr>
            <a:r>
              <a:rPr lang="en-US" b="1" dirty="0">
                <a:solidFill>
                  <a:srgbClr val="3366FF"/>
                </a:solidFill>
              </a:rPr>
              <a:t>Hardware Architecture Description</a:t>
            </a:r>
            <a:br>
              <a:rPr lang="en-US" b="1" dirty="0">
                <a:solidFill>
                  <a:srgbClr val="3366FF"/>
                </a:solidFill>
              </a:rPr>
            </a:br>
            <a:r>
              <a:rPr lang="en-US" b="1" dirty="0">
                <a:solidFill>
                  <a:srgbClr val="3366FF"/>
                </a:solidFill>
              </a:rPr>
              <a:t>(e.g., block diagrams)</a:t>
            </a:r>
            <a:r>
              <a:rPr lang="en-US" dirty="0">
                <a:solidFill>
                  <a:srgbClr val="3366FF"/>
                </a:solidFill>
              </a:rPr>
              <a:t> </a:t>
            </a:r>
          </a:p>
        </p:txBody>
      </p:sp>
      <p:sp>
        <p:nvSpPr>
          <p:cNvPr id="28682" name="Line 11"/>
          <p:cNvSpPr>
            <a:spLocks noChangeShapeType="1"/>
          </p:cNvSpPr>
          <p:nvPr/>
        </p:nvSpPr>
        <p:spPr bwMode="auto">
          <a:xfrm>
            <a:off x="3581400" y="1981390"/>
            <a:ext cx="0" cy="40005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3" name="Rectangle 13"/>
          <p:cNvSpPr>
            <a:spLocks noChangeArrowheads="1"/>
          </p:cNvSpPr>
          <p:nvPr/>
        </p:nvSpPr>
        <p:spPr bwMode="auto">
          <a:xfrm>
            <a:off x="3721100" y="2076640"/>
            <a:ext cx="1308100" cy="2936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b="1" i="1" dirty="0"/>
              <a:t>Compiler</a:t>
            </a:r>
          </a:p>
        </p:txBody>
      </p:sp>
      <p:sp>
        <p:nvSpPr>
          <p:cNvPr id="28684" name="Rectangle 14"/>
          <p:cNvSpPr>
            <a:spLocks noChangeArrowheads="1"/>
          </p:cNvSpPr>
          <p:nvPr/>
        </p:nvSpPr>
        <p:spPr bwMode="auto">
          <a:xfrm>
            <a:off x="3746500" y="2991041"/>
            <a:ext cx="1435100" cy="2936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b="1" i="1"/>
              <a:t>Assembler</a:t>
            </a:r>
          </a:p>
        </p:txBody>
      </p:sp>
      <p:sp>
        <p:nvSpPr>
          <p:cNvPr id="28685" name="Line 15"/>
          <p:cNvSpPr>
            <a:spLocks noChangeShapeType="1"/>
          </p:cNvSpPr>
          <p:nvPr/>
        </p:nvSpPr>
        <p:spPr bwMode="auto">
          <a:xfrm>
            <a:off x="3632200" y="3816543"/>
            <a:ext cx="0" cy="850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6" name="Rectangle 16"/>
          <p:cNvSpPr>
            <a:spLocks noChangeArrowheads="1"/>
          </p:cNvSpPr>
          <p:nvPr/>
        </p:nvSpPr>
        <p:spPr bwMode="auto">
          <a:xfrm>
            <a:off x="1905000" y="4057866"/>
            <a:ext cx="1676400" cy="5291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b="1" i="1"/>
              <a:t>Machine Interpretation</a:t>
            </a:r>
          </a:p>
        </p:txBody>
      </p:sp>
      <p:sp>
        <p:nvSpPr>
          <p:cNvPr id="28687" name="Rectangle 17"/>
          <p:cNvSpPr>
            <a:spLocks noChangeArrowheads="1"/>
          </p:cNvSpPr>
          <p:nvPr/>
        </p:nvSpPr>
        <p:spPr bwMode="auto">
          <a:xfrm>
            <a:off x="6148585" y="1337007"/>
            <a:ext cx="3086100" cy="709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78000"/>
              </a:lnSpc>
            </a:pPr>
            <a:r>
              <a:rPr lang="en-US" b="1" dirty="0"/>
              <a:t>temp = </a:t>
            </a:r>
            <a:r>
              <a:rPr lang="en-US" b="1" dirty="0" err="1"/>
              <a:t>v[k</a:t>
            </a:r>
            <a:r>
              <a:rPr lang="en-US" b="1" dirty="0"/>
              <a:t>];</a:t>
            </a:r>
          </a:p>
          <a:p>
            <a:pPr marL="342900" indent="-342900">
              <a:lnSpc>
                <a:spcPct val="78000"/>
              </a:lnSpc>
            </a:pPr>
            <a:r>
              <a:rPr lang="en-US" b="1" dirty="0" err="1"/>
              <a:t>v[k</a:t>
            </a:r>
            <a:r>
              <a:rPr lang="en-US" b="1" dirty="0"/>
              <a:t>] = v[k+1];</a:t>
            </a:r>
          </a:p>
          <a:p>
            <a:pPr marL="342900" indent="-342900">
              <a:lnSpc>
                <a:spcPct val="78000"/>
              </a:lnSpc>
            </a:pPr>
            <a:r>
              <a:rPr lang="en-US" b="1" dirty="0"/>
              <a:t>v[k+1] = temp;</a:t>
            </a:r>
            <a:endParaRPr lang="en-US" sz="1200" dirty="0"/>
          </a:p>
        </p:txBody>
      </p:sp>
      <p:sp>
        <p:nvSpPr>
          <p:cNvPr id="28688" name="Rectangle 19"/>
          <p:cNvSpPr>
            <a:spLocks noChangeArrowheads="1"/>
          </p:cNvSpPr>
          <p:nvPr/>
        </p:nvSpPr>
        <p:spPr bwMode="auto">
          <a:xfrm>
            <a:off x="6148585" y="4299143"/>
            <a:ext cx="29845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9" name="Rectangle 20"/>
          <p:cNvSpPr>
            <a:spLocks noChangeArrowheads="1"/>
          </p:cNvSpPr>
          <p:nvPr/>
        </p:nvSpPr>
        <p:spPr bwMode="auto">
          <a:xfrm>
            <a:off x="6148610" y="3125450"/>
            <a:ext cx="4478789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latin typeface="Courier New" charset="0"/>
              </a:rPr>
              <a:t>0000 1001 1100 0110 1010 1111 0101 1000</a:t>
            </a:r>
          </a:p>
          <a:p>
            <a:pPr algn="l"/>
            <a:r>
              <a:rPr lang="en-US" sz="1400" dirty="0">
                <a:latin typeface="Courier New" charset="0"/>
              </a:rPr>
              <a:t>1010 1111 0101 1000 0000 1001 1100 0110 </a:t>
            </a:r>
          </a:p>
          <a:p>
            <a:pPr algn="l"/>
            <a:r>
              <a:rPr lang="en-US" sz="1400" dirty="0">
                <a:latin typeface="Courier New" charset="0"/>
              </a:rPr>
              <a:t>1100 0110 1010 1111 0101 1000 0000 1001 </a:t>
            </a:r>
          </a:p>
          <a:p>
            <a:pPr algn="l"/>
            <a:r>
              <a:rPr lang="en-US" sz="1400" dirty="0">
                <a:latin typeface="Courier New" charset="0"/>
              </a:rPr>
              <a:t>0101 1000 0000 1001 1100 0110 1010 1111</a:t>
            </a:r>
            <a:r>
              <a:rPr lang="en-US" sz="1400" dirty="0">
                <a:latin typeface="Courier" charset="0"/>
              </a:rPr>
              <a:t> </a:t>
            </a:r>
          </a:p>
        </p:txBody>
      </p:sp>
      <p:sp>
        <p:nvSpPr>
          <p:cNvPr id="28690" name="Rectangle 22"/>
          <p:cNvSpPr>
            <a:spLocks noChangeArrowheads="1"/>
          </p:cNvSpPr>
          <p:nvPr/>
        </p:nvSpPr>
        <p:spPr bwMode="auto">
          <a:xfrm>
            <a:off x="2368550" y="3816543"/>
            <a:ext cx="2730500" cy="139700"/>
          </a:xfrm>
          <a:prstGeom prst="rect">
            <a:avLst/>
          </a:prstGeom>
          <a:solidFill>
            <a:srgbClr val="FF8DA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91" name="Line 23"/>
          <p:cNvSpPr>
            <a:spLocks noChangeShapeType="1"/>
          </p:cNvSpPr>
          <p:nvPr/>
        </p:nvSpPr>
        <p:spPr bwMode="auto">
          <a:xfrm flipH="1">
            <a:off x="3606808" y="2922778"/>
            <a:ext cx="3175" cy="36652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92" name="Rectangle 24"/>
          <p:cNvSpPr>
            <a:spLocks noChangeArrowheads="1"/>
          </p:cNvSpPr>
          <p:nvPr/>
        </p:nvSpPr>
        <p:spPr bwMode="auto">
          <a:xfrm>
            <a:off x="2133600" y="6070791"/>
            <a:ext cx="3708400" cy="544354"/>
          </a:xfrm>
          <a:prstGeom prst="rect">
            <a:avLst/>
          </a:prstGeom>
          <a:noFill/>
          <a:ln w="28575">
            <a:pattFill prst="pct70">
              <a:fgClr>
                <a:schemeClr val="tx1"/>
              </a:fgClr>
              <a:bgClr>
                <a:schemeClr val="bg1"/>
              </a:bgClr>
            </a:pattFill>
            <a:miter lim="800000"/>
            <a:headEnd/>
            <a:tailEnd/>
          </a:ln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lnSpc>
                <a:spcPct val="88000"/>
              </a:lnSpc>
              <a:spcBef>
                <a:spcPct val="43000"/>
              </a:spcBef>
            </a:pPr>
            <a:r>
              <a:rPr lang="en-US" b="1" dirty="0">
                <a:solidFill>
                  <a:srgbClr val="005400"/>
                </a:solidFill>
              </a:rPr>
              <a:t>Logic Circuit Description</a:t>
            </a:r>
            <a:br>
              <a:rPr lang="en-US" b="1" dirty="0">
                <a:solidFill>
                  <a:srgbClr val="005400"/>
                </a:solidFill>
              </a:rPr>
            </a:br>
            <a:r>
              <a:rPr lang="en-US" b="1" dirty="0">
                <a:solidFill>
                  <a:srgbClr val="005400"/>
                </a:solidFill>
              </a:rPr>
              <a:t>(Circuit Schematic Diagrams)</a:t>
            </a:r>
          </a:p>
        </p:txBody>
      </p:sp>
      <p:sp>
        <p:nvSpPr>
          <p:cNvPr id="28693" name="Line 26"/>
          <p:cNvSpPr>
            <a:spLocks noChangeShapeType="1"/>
          </p:cNvSpPr>
          <p:nvPr/>
        </p:nvSpPr>
        <p:spPr bwMode="auto">
          <a:xfrm>
            <a:off x="3810000" y="5224655"/>
            <a:ext cx="0" cy="850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94" name="Rectangle 27"/>
          <p:cNvSpPr>
            <a:spLocks noChangeArrowheads="1"/>
          </p:cNvSpPr>
          <p:nvPr/>
        </p:nvSpPr>
        <p:spPr bwMode="auto">
          <a:xfrm>
            <a:off x="1905000" y="5369142"/>
            <a:ext cx="1981200" cy="5291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b="1" i="1"/>
              <a:t>Architecture Implementation</a:t>
            </a:r>
          </a:p>
        </p:txBody>
      </p:sp>
      <p:pic>
        <p:nvPicPr>
          <p:cNvPr id="28695" name="Picture 35" descr="Picture 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9885" y="4178011"/>
            <a:ext cx="16383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6" name="Rectangle 36"/>
          <p:cNvSpPr>
            <a:spLocks noChangeArrowheads="1"/>
          </p:cNvSpPr>
          <p:nvPr/>
        </p:nvSpPr>
        <p:spPr bwMode="auto">
          <a:xfrm>
            <a:off x="7533193" y="5291690"/>
            <a:ext cx="304800" cy="33655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8069" y="3364817"/>
            <a:ext cx="1346200" cy="314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2" descr="gordon-moo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9833" y="945922"/>
            <a:ext cx="2875528" cy="390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9253892" y="4894497"/>
            <a:ext cx="1688458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a typeface="Helvetica" charset="0"/>
                <a:cs typeface="Helvetica" charset="0"/>
              </a:rPr>
              <a:t>Gordon Moore</a:t>
            </a:r>
            <a:br>
              <a:rPr lang="en-US" b="1" dirty="0">
                <a:solidFill>
                  <a:srgbClr val="FF0000"/>
                </a:solidFill>
                <a:ea typeface="Helvetica" charset="0"/>
                <a:cs typeface="Helvetica" charset="0"/>
              </a:rPr>
            </a:br>
            <a:r>
              <a:rPr lang="en-US" b="1" dirty="0">
                <a:solidFill>
                  <a:srgbClr val="FF0000"/>
                </a:solidFill>
                <a:ea typeface="Helvetica" charset="0"/>
                <a:cs typeface="Helvetica" charset="0"/>
              </a:rPr>
              <a:t>Intel Cofounder</a:t>
            </a:r>
            <a:br>
              <a:rPr lang="en-US" b="1" dirty="0">
                <a:solidFill>
                  <a:srgbClr val="FF0000"/>
                </a:solidFill>
                <a:ea typeface="Helvetica" charset="0"/>
                <a:cs typeface="Helvetica" charset="0"/>
              </a:rPr>
            </a:br>
            <a:r>
              <a:rPr lang="en-US" b="1" dirty="0">
                <a:solidFill>
                  <a:srgbClr val="FF0000"/>
                </a:solidFill>
                <a:ea typeface="Helvetica" charset="0"/>
                <a:cs typeface="Helvetica" charset="0"/>
              </a:rPr>
              <a:t>B.S. Cal 1950!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32ABB-0E68-8444-A9C0-5F96995FB176}" type="datetime1">
              <a:rPr lang="en-US" smtClean="0"/>
              <a:t>8/29/17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834" y="0"/>
            <a:ext cx="6570539" cy="6858000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102751" y="3507747"/>
            <a:ext cx="3073042" cy="1197764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Helvetica" charset="0"/>
                <a:cs typeface="Helvetica" charset="0"/>
              </a:rPr>
              <a:t>Predicts: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a typeface="Helvetica" charset="0"/>
                <a:cs typeface="Helvetica" charset="0"/>
              </a:rPr>
              <a:t>2X Transistors / chip </a:t>
            </a:r>
            <a:br>
              <a:rPr lang="en-US" sz="2400" b="1" dirty="0">
                <a:solidFill>
                  <a:schemeClr val="bg1"/>
                </a:solidFill>
                <a:ea typeface="Helvetica" charset="0"/>
                <a:cs typeface="Helvetica" charset="0"/>
              </a:rPr>
            </a:br>
            <a:r>
              <a:rPr lang="en-US" sz="2400" b="1" dirty="0">
                <a:solidFill>
                  <a:schemeClr val="bg1"/>
                </a:solidFill>
                <a:ea typeface="Helvetica" charset="0"/>
                <a:cs typeface="Helvetica" charset="0"/>
              </a:rPr>
              <a:t>every 2 years</a:t>
            </a:r>
            <a:endParaRPr lang="en-US" b="1" dirty="0">
              <a:solidFill>
                <a:schemeClr val="bg1"/>
              </a:solidFill>
              <a:ea typeface="Helvetica" charset="0"/>
              <a:cs typeface="Helvetica" charset="0"/>
            </a:endParaRPr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1981200" y="-197079"/>
            <a:ext cx="8229600" cy="1143000"/>
          </a:xfrm>
        </p:spPr>
        <p:txBody>
          <a:bodyPr/>
          <a:lstStyle/>
          <a:p>
            <a:r>
              <a:rPr lang="en-US" dirty="0" smtClean="0"/>
              <a:t>#2: Moore’s Law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3600" dirty="0"/>
              <a:t>Jim Gray’s Storage Latency Analogy:  </a:t>
            </a:r>
            <a:br>
              <a:rPr lang="en-US" sz="3600" dirty="0"/>
            </a:br>
            <a:r>
              <a:rPr lang="en-US" sz="3600" dirty="0"/>
              <a:t>How Far Away is the Data?</a:t>
            </a:r>
          </a:p>
        </p:txBody>
      </p:sp>
      <p:sp>
        <p:nvSpPr>
          <p:cNvPr id="825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88092-D9F9-2D49-A3D1-E07BAEA56DBD}" type="datetime1">
              <a:rPr lang="en-US" smtClean="0"/>
              <a:t>8/29/17</a:t>
            </a:fld>
            <a:endParaRPr lang="en-US"/>
          </a:p>
        </p:txBody>
      </p:sp>
      <p:sp>
        <p:nvSpPr>
          <p:cNvPr id="827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21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27784" y="1505558"/>
            <a:ext cx="7162856" cy="5302143"/>
            <a:chOff x="266644" y="1499126"/>
            <a:chExt cx="7162856" cy="5302143"/>
          </a:xfrm>
          <a:solidFill>
            <a:schemeClr val="bg2"/>
          </a:solidFill>
        </p:grpSpPr>
        <p:sp>
          <p:nvSpPr>
            <p:cNvPr id="140291" name="Freeform 3"/>
            <p:cNvSpPr>
              <a:spLocks/>
            </p:cNvSpPr>
            <p:nvPr/>
          </p:nvSpPr>
          <p:spPr bwMode="auto">
            <a:xfrm>
              <a:off x="3434983" y="3889694"/>
              <a:ext cx="136375" cy="88046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55" y="0"/>
                </a:cxn>
                <a:cxn ang="0">
                  <a:pos x="86" y="0"/>
                </a:cxn>
                <a:cxn ang="0">
                  <a:pos x="86" y="29"/>
                </a:cxn>
                <a:cxn ang="0">
                  <a:pos x="31" y="50"/>
                </a:cxn>
                <a:cxn ang="0">
                  <a:pos x="0" y="50"/>
                </a:cxn>
                <a:cxn ang="0">
                  <a:pos x="0" y="22"/>
                </a:cxn>
              </a:cxnLst>
              <a:rect l="0" t="0" r="r" b="b"/>
              <a:pathLst>
                <a:path w="86" h="50">
                  <a:moveTo>
                    <a:pt x="0" y="22"/>
                  </a:moveTo>
                  <a:lnTo>
                    <a:pt x="55" y="0"/>
                  </a:lnTo>
                  <a:lnTo>
                    <a:pt x="86" y="0"/>
                  </a:lnTo>
                  <a:lnTo>
                    <a:pt x="86" y="29"/>
                  </a:lnTo>
                  <a:lnTo>
                    <a:pt x="31" y="50"/>
                  </a:lnTo>
                  <a:lnTo>
                    <a:pt x="0" y="50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292" name="Freeform 4"/>
            <p:cNvSpPr>
              <a:spLocks/>
            </p:cNvSpPr>
            <p:nvPr/>
          </p:nvSpPr>
          <p:spPr bwMode="auto">
            <a:xfrm>
              <a:off x="3336666" y="3928435"/>
              <a:ext cx="147475" cy="98612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62" y="0"/>
                </a:cxn>
                <a:cxn ang="0">
                  <a:pos x="93" y="0"/>
                </a:cxn>
                <a:cxn ang="0">
                  <a:pos x="93" y="28"/>
                </a:cxn>
                <a:cxn ang="0">
                  <a:pos x="31" y="56"/>
                </a:cxn>
                <a:cxn ang="0">
                  <a:pos x="0" y="56"/>
                </a:cxn>
                <a:cxn ang="0">
                  <a:pos x="0" y="28"/>
                </a:cxn>
              </a:cxnLst>
              <a:rect l="0" t="0" r="r" b="b"/>
              <a:pathLst>
                <a:path w="93" h="56">
                  <a:moveTo>
                    <a:pt x="0" y="28"/>
                  </a:moveTo>
                  <a:lnTo>
                    <a:pt x="62" y="0"/>
                  </a:lnTo>
                  <a:lnTo>
                    <a:pt x="93" y="0"/>
                  </a:lnTo>
                  <a:lnTo>
                    <a:pt x="93" y="28"/>
                  </a:lnTo>
                  <a:lnTo>
                    <a:pt x="31" y="56"/>
                  </a:lnTo>
                  <a:lnTo>
                    <a:pt x="0" y="56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293" name="Freeform 5"/>
            <p:cNvSpPr>
              <a:spLocks/>
            </p:cNvSpPr>
            <p:nvPr/>
          </p:nvSpPr>
          <p:spPr bwMode="auto">
            <a:xfrm>
              <a:off x="3249450" y="3977741"/>
              <a:ext cx="136375" cy="8628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55" y="0"/>
                </a:cxn>
                <a:cxn ang="0">
                  <a:pos x="86" y="0"/>
                </a:cxn>
                <a:cxn ang="0">
                  <a:pos x="86" y="28"/>
                </a:cxn>
                <a:cxn ang="0">
                  <a:pos x="31" y="49"/>
                </a:cxn>
                <a:cxn ang="0">
                  <a:pos x="0" y="49"/>
                </a:cxn>
                <a:cxn ang="0">
                  <a:pos x="0" y="21"/>
                </a:cxn>
              </a:cxnLst>
              <a:rect l="0" t="0" r="r" b="b"/>
              <a:pathLst>
                <a:path w="86" h="49">
                  <a:moveTo>
                    <a:pt x="0" y="21"/>
                  </a:moveTo>
                  <a:lnTo>
                    <a:pt x="55" y="0"/>
                  </a:lnTo>
                  <a:lnTo>
                    <a:pt x="86" y="0"/>
                  </a:lnTo>
                  <a:lnTo>
                    <a:pt x="86" y="28"/>
                  </a:lnTo>
                  <a:lnTo>
                    <a:pt x="31" y="49"/>
                  </a:lnTo>
                  <a:lnTo>
                    <a:pt x="0" y="49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294" name="Freeform 6"/>
            <p:cNvSpPr>
              <a:spLocks/>
            </p:cNvSpPr>
            <p:nvPr/>
          </p:nvSpPr>
          <p:spPr bwMode="auto">
            <a:xfrm>
              <a:off x="3174919" y="4014720"/>
              <a:ext cx="123689" cy="8628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47" y="0"/>
                </a:cxn>
                <a:cxn ang="0">
                  <a:pos x="78" y="0"/>
                </a:cxn>
                <a:cxn ang="0">
                  <a:pos x="78" y="28"/>
                </a:cxn>
                <a:cxn ang="0">
                  <a:pos x="32" y="49"/>
                </a:cxn>
                <a:cxn ang="0">
                  <a:pos x="0" y="49"/>
                </a:cxn>
                <a:cxn ang="0">
                  <a:pos x="0" y="21"/>
                </a:cxn>
              </a:cxnLst>
              <a:rect l="0" t="0" r="r" b="b"/>
              <a:pathLst>
                <a:path w="78" h="49">
                  <a:moveTo>
                    <a:pt x="0" y="21"/>
                  </a:moveTo>
                  <a:lnTo>
                    <a:pt x="47" y="0"/>
                  </a:lnTo>
                  <a:lnTo>
                    <a:pt x="78" y="0"/>
                  </a:lnTo>
                  <a:lnTo>
                    <a:pt x="78" y="28"/>
                  </a:lnTo>
                  <a:lnTo>
                    <a:pt x="32" y="49"/>
                  </a:lnTo>
                  <a:lnTo>
                    <a:pt x="0" y="49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295" name="Freeform 7"/>
            <p:cNvSpPr>
              <a:spLocks/>
            </p:cNvSpPr>
            <p:nvPr/>
          </p:nvSpPr>
          <p:spPr bwMode="auto">
            <a:xfrm>
              <a:off x="3100389" y="4051699"/>
              <a:ext cx="125275" cy="8628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47" y="0"/>
                </a:cxn>
                <a:cxn ang="0">
                  <a:pos x="79" y="0"/>
                </a:cxn>
                <a:cxn ang="0">
                  <a:pos x="79" y="28"/>
                </a:cxn>
                <a:cxn ang="0">
                  <a:pos x="32" y="49"/>
                </a:cxn>
                <a:cxn ang="0">
                  <a:pos x="0" y="49"/>
                </a:cxn>
                <a:cxn ang="0">
                  <a:pos x="0" y="21"/>
                </a:cxn>
              </a:cxnLst>
              <a:rect l="0" t="0" r="r" b="b"/>
              <a:pathLst>
                <a:path w="79" h="49">
                  <a:moveTo>
                    <a:pt x="0" y="21"/>
                  </a:moveTo>
                  <a:lnTo>
                    <a:pt x="47" y="0"/>
                  </a:lnTo>
                  <a:lnTo>
                    <a:pt x="79" y="0"/>
                  </a:lnTo>
                  <a:lnTo>
                    <a:pt x="79" y="28"/>
                  </a:lnTo>
                  <a:lnTo>
                    <a:pt x="32" y="49"/>
                  </a:lnTo>
                  <a:lnTo>
                    <a:pt x="0" y="49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296" name="Freeform 8"/>
            <p:cNvSpPr>
              <a:spLocks/>
            </p:cNvSpPr>
            <p:nvPr/>
          </p:nvSpPr>
          <p:spPr bwMode="auto">
            <a:xfrm>
              <a:off x="3051230" y="4088679"/>
              <a:ext cx="99903" cy="8628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31" y="0"/>
                </a:cxn>
                <a:cxn ang="0">
                  <a:pos x="63" y="0"/>
                </a:cxn>
                <a:cxn ang="0">
                  <a:pos x="63" y="28"/>
                </a:cxn>
                <a:cxn ang="0">
                  <a:pos x="31" y="49"/>
                </a:cxn>
                <a:cxn ang="0">
                  <a:pos x="0" y="49"/>
                </a:cxn>
                <a:cxn ang="0">
                  <a:pos x="0" y="21"/>
                </a:cxn>
              </a:cxnLst>
              <a:rect l="0" t="0" r="r" b="b"/>
              <a:pathLst>
                <a:path w="63" h="49">
                  <a:moveTo>
                    <a:pt x="0" y="21"/>
                  </a:moveTo>
                  <a:lnTo>
                    <a:pt x="31" y="0"/>
                  </a:lnTo>
                  <a:lnTo>
                    <a:pt x="63" y="0"/>
                  </a:lnTo>
                  <a:lnTo>
                    <a:pt x="63" y="28"/>
                  </a:lnTo>
                  <a:lnTo>
                    <a:pt x="31" y="49"/>
                  </a:lnTo>
                  <a:lnTo>
                    <a:pt x="0" y="49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297" name="Freeform 9"/>
            <p:cNvSpPr>
              <a:spLocks/>
            </p:cNvSpPr>
            <p:nvPr/>
          </p:nvSpPr>
          <p:spPr bwMode="auto">
            <a:xfrm>
              <a:off x="3014758" y="4125658"/>
              <a:ext cx="85631" cy="7395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3" y="0"/>
                </a:cxn>
                <a:cxn ang="0">
                  <a:pos x="54" y="0"/>
                </a:cxn>
                <a:cxn ang="0">
                  <a:pos x="54" y="28"/>
                </a:cxn>
                <a:cxn ang="0">
                  <a:pos x="31" y="42"/>
                </a:cxn>
                <a:cxn ang="0">
                  <a:pos x="0" y="42"/>
                </a:cxn>
                <a:cxn ang="0">
                  <a:pos x="0" y="14"/>
                </a:cxn>
              </a:cxnLst>
              <a:rect l="0" t="0" r="r" b="b"/>
              <a:pathLst>
                <a:path w="54" h="42">
                  <a:moveTo>
                    <a:pt x="0" y="14"/>
                  </a:moveTo>
                  <a:lnTo>
                    <a:pt x="23" y="0"/>
                  </a:lnTo>
                  <a:lnTo>
                    <a:pt x="54" y="0"/>
                  </a:lnTo>
                  <a:lnTo>
                    <a:pt x="54" y="28"/>
                  </a:lnTo>
                  <a:lnTo>
                    <a:pt x="31" y="42"/>
                  </a:lnTo>
                  <a:lnTo>
                    <a:pt x="0" y="42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298" name="Freeform 10"/>
            <p:cNvSpPr>
              <a:spLocks/>
            </p:cNvSpPr>
            <p:nvPr/>
          </p:nvSpPr>
          <p:spPr bwMode="auto">
            <a:xfrm>
              <a:off x="2965599" y="4150311"/>
              <a:ext cx="98317" cy="8628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31" y="0"/>
                </a:cxn>
                <a:cxn ang="0">
                  <a:pos x="62" y="0"/>
                </a:cxn>
                <a:cxn ang="0">
                  <a:pos x="62" y="28"/>
                </a:cxn>
                <a:cxn ang="0">
                  <a:pos x="31" y="49"/>
                </a:cxn>
                <a:cxn ang="0">
                  <a:pos x="0" y="49"/>
                </a:cxn>
                <a:cxn ang="0">
                  <a:pos x="0" y="21"/>
                </a:cxn>
              </a:cxnLst>
              <a:rect l="0" t="0" r="r" b="b"/>
              <a:pathLst>
                <a:path w="62" h="49">
                  <a:moveTo>
                    <a:pt x="0" y="21"/>
                  </a:moveTo>
                  <a:lnTo>
                    <a:pt x="31" y="0"/>
                  </a:lnTo>
                  <a:lnTo>
                    <a:pt x="62" y="0"/>
                  </a:lnTo>
                  <a:lnTo>
                    <a:pt x="62" y="28"/>
                  </a:lnTo>
                  <a:lnTo>
                    <a:pt x="31" y="49"/>
                  </a:lnTo>
                  <a:lnTo>
                    <a:pt x="0" y="49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299" name="Freeform 11"/>
            <p:cNvSpPr>
              <a:spLocks/>
            </p:cNvSpPr>
            <p:nvPr/>
          </p:nvSpPr>
          <p:spPr bwMode="auto">
            <a:xfrm>
              <a:off x="2940227" y="4187291"/>
              <a:ext cx="74530" cy="75720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6" y="0"/>
                </a:cxn>
                <a:cxn ang="0">
                  <a:pos x="47" y="0"/>
                </a:cxn>
                <a:cxn ang="0">
                  <a:pos x="47" y="28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14"/>
                </a:cxn>
              </a:cxnLst>
              <a:rect l="0" t="0" r="r" b="b"/>
              <a:pathLst>
                <a:path w="47" h="43">
                  <a:moveTo>
                    <a:pt x="0" y="14"/>
                  </a:moveTo>
                  <a:lnTo>
                    <a:pt x="16" y="0"/>
                  </a:lnTo>
                  <a:lnTo>
                    <a:pt x="47" y="0"/>
                  </a:lnTo>
                  <a:lnTo>
                    <a:pt x="47" y="28"/>
                  </a:lnTo>
                  <a:lnTo>
                    <a:pt x="31" y="43"/>
                  </a:lnTo>
                  <a:lnTo>
                    <a:pt x="0" y="43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00" name="Freeform 12"/>
            <p:cNvSpPr>
              <a:spLocks/>
            </p:cNvSpPr>
            <p:nvPr/>
          </p:nvSpPr>
          <p:spPr bwMode="auto">
            <a:xfrm>
              <a:off x="2903755" y="4211944"/>
              <a:ext cx="85631" cy="8804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3" y="0"/>
                </a:cxn>
                <a:cxn ang="0">
                  <a:pos x="54" y="0"/>
                </a:cxn>
                <a:cxn ang="0">
                  <a:pos x="54" y="29"/>
                </a:cxn>
                <a:cxn ang="0">
                  <a:pos x="31" y="50"/>
                </a:cxn>
                <a:cxn ang="0">
                  <a:pos x="0" y="50"/>
                </a:cxn>
                <a:cxn ang="0">
                  <a:pos x="0" y="21"/>
                </a:cxn>
              </a:cxnLst>
              <a:rect l="0" t="0" r="r" b="b"/>
              <a:pathLst>
                <a:path w="54" h="50">
                  <a:moveTo>
                    <a:pt x="0" y="21"/>
                  </a:moveTo>
                  <a:lnTo>
                    <a:pt x="23" y="0"/>
                  </a:lnTo>
                  <a:lnTo>
                    <a:pt x="54" y="0"/>
                  </a:lnTo>
                  <a:lnTo>
                    <a:pt x="54" y="29"/>
                  </a:lnTo>
                  <a:lnTo>
                    <a:pt x="31" y="50"/>
                  </a:lnTo>
                  <a:lnTo>
                    <a:pt x="0" y="50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01" name="Freeform 13"/>
            <p:cNvSpPr>
              <a:spLocks/>
            </p:cNvSpPr>
            <p:nvPr/>
          </p:nvSpPr>
          <p:spPr bwMode="auto">
            <a:xfrm>
              <a:off x="2891069" y="4248923"/>
              <a:ext cx="61844" cy="6339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39" y="0"/>
                </a:cxn>
                <a:cxn ang="0">
                  <a:pos x="39" y="29"/>
                </a:cxn>
                <a:cxn ang="0">
                  <a:pos x="31" y="36"/>
                </a:cxn>
                <a:cxn ang="0">
                  <a:pos x="0" y="36"/>
                </a:cxn>
                <a:cxn ang="0">
                  <a:pos x="0" y="8"/>
                </a:cxn>
              </a:cxnLst>
              <a:rect l="0" t="0" r="r" b="b"/>
              <a:pathLst>
                <a:path w="39" h="36">
                  <a:moveTo>
                    <a:pt x="0" y="8"/>
                  </a:moveTo>
                  <a:lnTo>
                    <a:pt x="8" y="0"/>
                  </a:lnTo>
                  <a:lnTo>
                    <a:pt x="39" y="0"/>
                  </a:lnTo>
                  <a:lnTo>
                    <a:pt x="39" y="29"/>
                  </a:lnTo>
                  <a:lnTo>
                    <a:pt x="31" y="36"/>
                  </a:lnTo>
                  <a:lnTo>
                    <a:pt x="0" y="36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02" name="Freeform 14"/>
            <p:cNvSpPr>
              <a:spLocks/>
            </p:cNvSpPr>
            <p:nvPr/>
          </p:nvSpPr>
          <p:spPr bwMode="auto">
            <a:xfrm>
              <a:off x="2878383" y="4263010"/>
              <a:ext cx="61844" cy="8628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8" y="0"/>
                </a:cxn>
                <a:cxn ang="0">
                  <a:pos x="39" y="0"/>
                </a:cxn>
                <a:cxn ang="0">
                  <a:pos x="39" y="28"/>
                </a:cxn>
                <a:cxn ang="0">
                  <a:pos x="31" y="49"/>
                </a:cxn>
                <a:cxn ang="0">
                  <a:pos x="0" y="49"/>
                </a:cxn>
                <a:cxn ang="0">
                  <a:pos x="0" y="21"/>
                </a:cxn>
              </a:cxnLst>
              <a:rect l="0" t="0" r="r" b="b"/>
              <a:pathLst>
                <a:path w="39" h="49">
                  <a:moveTo>
                    <a:pt x="0" y="21"/>
                  </a:moveTo>
                  <a:lnTo>
                    <a:pt x="8" y="0"/>
                  </a:lnTo>
                  <a:lnTo>
                    <a:pt x="39" y="0"/>
                  </a:lnTo>
                  <a:lnTo>
                    <a:pt x="39" y="28"/>
                  </a:lnTo>
                  <a:lnTo>
                    <a:pt x="31" y="49"/>
                  </a:lnTo>
                  <a:lnTo>
                    <a:pt x="0" y="49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03" name="Rectangle 15"/>
            <p:cNvSpPr>
              <a:spLocks noChangeArrowheads="1"/>
            </p:cNvSpPr>
            <p:nvPr/>
          </p:nvSpPr>
          <p:spPr bwMode="auto">
            <a:xfrm>
              <a:off x="2878383" y="4299990"/>
              <a:ext cx="49158" cy="7395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04" name="Freeform 16"/>
            <p:cNvSpPr>
              <a:spLocks/>
            </p:cNvSpPr>
            <p:nvPr/>
          </p:nvSpPr>
          <p:spPr bwMode="auto">
            <a:xfrm>
              <a:off x="2878383" y="4324643"/>
              <a:ext cx="61844" cy="73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39" y="14"/>
                </a:cxn>
                <a:cxn ang="0">
                  <a:pos x="39" y="42"/>
                </a:cxn>
                <a:cxn ang="0">
                  <a:pos x="8" y="42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39" h="42">
                  <a:moveTo>
                    <a:pt x="0" y="0"/>
                  </a:moveTo>
                  <a:lnTo>
                    <a:pt x="31" y="0"/>
                  </a:lnTo>
                  <a:lnTo>
                    <a:pt x="39" y="14"/>
                  </a:lnTo>
                  <a:lnTo>
                    <a:pt x="39" y="42"/>
                  </a:lnTo>
                  <a:lnTo>
                    <a:pt x="8" y="42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05" name="Freeform 17"/>
            <p:cNvSpPr>
              <a:spLocks/>
            </p:cNvSpPr>
            <p:nvPr/>
          </p:nvSpPr>
          <p:spPr bwMode="auto">
            <a:xfrm>
              <a:off x="2891069" y="4349296"/>
              <a:ext cx="61844" cy="616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39" y="7"/>
                </a:cxn>
                <a:cxn ang="0">
                  <a:pos x="39" y="35"/>
                </a:cxn>
                <a:cxn ang="0">
                  <a:pos x="8" y="35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39" h="35">
                  <a:moveTo>
                    <a:pt x="0" y="0"/>
                  </a:moveTo>
                  <a:lnTo>
                    <a:pt x="31" y="0"/>
                  </a:lnTo>
                  <a:lnTo>
                    <a:pt x="39" y="7"/>
                  </a:lnTo>
                  <a:lnTo>
                    <a:pt x="39" y="35"/>
                  </a:lnTo>
                  <a:lnTo>
                    <a:pt x="8" y="35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06" name="Freeform 18"/>
            <p:cNvSpPr>
              <a:spLocks/>
            </p:cNvSpPr>
            <p:nvPr/>
          </p:nvSpPr>
          <p:spPr bwMode="auto">
            <a:xfrm>
              <a:off x="2903755" y="4361622"/>
              <a:ext cx="61844" cy="616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39" y="7"/>
                </a:cxn>
                <a:cxn ang="0">
                  <a:pos x="39" y="35"/>
                </a:cxn>
                <a:cxn ang="0">
                  <a:pos x="7" y="35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39" h="35">
                  <a:moveTo>
                    <a:pt x="0" y="0"/>
                  </a:moveTo>
                  <a:lnTo>
                    <a:pt x="31" y="0"/>
                  </a:lnTo>
                  <a:lnTo>
                    <a:pt x="39" y="7"/>
                  </a:lnTo>
                  <a:lnTo>
                    <a:pt x="39" y="35"/>
                  </a:lnTo>
                  <a:lnTo>
                    <a:pt x="7" y="35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07" name="Freeform 19"/>
            <p:cNvSpPr>
              <a:spLocks/>
            </p:cNvSpPr>
            <p:nvPr/>
          </p:nvSpPr>
          <p:spPr bwMode="auto">
            <a:xfrm>
              <a:off x="2914855" y="4373949"/>
              <a:ext cx="87217" cy="73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0"/>
                </a:cxn>
                <a:cxn ang="0">
                  <a:pos x="55" y="14"/>
                </a:cxn>
                <a:cxn ang="0">
                  <a:pos x="55" y="42"/>
                </a:cxn>
                <a:cxn ang="0">
                  <a:pos x="24" y="42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55" h="42">
                  <a:moveTo>
                    <a:pt x="0" y="0"/>
                  </a:moveTo>
                  <a:lnTo>
                    <a:pt x="32" y="0"/>
                  </a:lnTo>
                  <a:lnTo>
                    <a:pt x="55" y="14"/>
                  </a:lnTo>
                  <a:lnTo>
                    <a:pt x="55" y="42"/>
                  </a:lnTo>
                  <a:lnTo>
                    <a:pt x="24" y="42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08" name="Freeform 20"/>
            <p:cNvSpPr>
              <a:spLocks/>
            </p:cNvSpPr>
            <p:nvPr/>
          </p:nvSpPr>
          <p:spPr bwMode="auto">
            <a:xfrm>
              <a:off x="2952913" y="4398601"/>
              <a:ext cx="98317" cy="862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62" y="21"/>
                </a:cxn>
                <a:cxn ang="0">
                  <a:pos x="62" y="49"/>
                </a:cxn>
                <a:cxn ang="0">
                  <a:pos x="31" y="49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62" h="49">
                  <a:moveTo>
                    <a:pt x="0" y="0"/>
                  </a:moveTo>
                  <a:lnTo>
                    <a:pt x="31" y="0"/>
                  </a:lnTo>
                  <a:lnTo>
                    <a:pt x="62" y="21"/>
                  </a:lnTo>
                  <a:lnTo>
                    <a:pt x="62" y="49"/>
                  </a:lnTo>
                  <a:lnTo>
                    <a:pt x="31" y="49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09" name="Freeform 21"/>
            <p:cNvSpPr>
              <a:spLocks/>
            </p:cNvSpPr>
            <p:nvPr/>
          </p:nvSpPr>
          <p:spPr bwMode="auto">
            <a:xfrm>
              <a:off x="3002072" y="4435581"/>
              <a:ext cx="74530" cy="73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47" y="14"/>
                </a:cxn>
                <a:cxn ang="0">
                  <a:pos x="47" y="42"/>
                </a:cxn>
                <a:cxn ang="0">
                  <a:pos x="16" y="42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47" h="42">
                  <a:moveTo>
                    <a:pt x="0" y="0"/>
                  </a:moveTo>
                  <a:lnTo>
                    <a:pt x="31" y="0"/>
                  </a:lnTo>
                  <a:lnTo>
                    <a:pt x="47" y="14"/>
                  </a:lnTo>
                  <a:lnTo>
                    <a:pt x="47" y="42"/>
                  </a:lnTo>
                  <a:lnTo>
                    <a:pt x="16" y="42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10" name="Freeform 22"/>
            <p:cNvSpPr>
              <a:spLocks/>
            </p:cNvSpPr>
            <p:nvPr/>
          </p:nvSpPr>
          <p:spPr bwMode="auto">
            <a:xfrm>
              <a:off x="3027444" y="4460234"/>
              <a:ext cx="98317" cy="73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62" y="14"/>
                </a:cxn>
                <a:cxn ang="0">
                  <a:pos x="62" y="42"/>
                </a:cxn>
                <a:cxn ang="0">
                  <a:pos x="31" y="42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62" h="42">
                  <a:moveTo>
                    <a:pt x="0" y="0"/>
                  </a:moveTo>
                  <a:lnTo>
                    <a:pt x="31" y="0"/>
                  </a:lnTo>
                  <a:lnTo>
                    <a:pt x="62" y="14"/>
                  </a:lnTo>
                  <a:lnTo>
                    <a:pt x="62" y="42"/>
                  </a:lnTo>
                  <a:lnTo>
                    <a:pt x="31" y="42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11" name="Freeform 23"/>
            <p:cNvSpPr>
              <a:spLocks/>
            </p:cNvSpPr>
            <p:nvPr/>
          </p:nvSpPr>
          <p:spPr bwMode="auto">
            <a:xfrm>
              <a:off x="3076602" y="4484887"/>
              <a:ext cx="85631" cy="73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54" y="14"/>
                </a:cxn>
                <a:cxn ang="0">
                  <a:pos x="54" y="42"/>
                </a:cxn>
                <a:cxn ang="0">
                  <a:pos x="23" y="42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54" h="42">
                  <a:moveTo>
                    <a:pt x="0" y="0"/>
                  </a:moveTo>
                  <a:lnTo>
                    <a:pt x="31" y="0"/>
                  </a:lnTo>
                  <a:lnTo>
                    <a:pt x="54" y="14"/>
                  </a:lnTo>
                  <a:lnTo>
                    <a:pt x="54" y="42"/>
                  </a:lnTo>
                  <a:lnTo>
                    <a:pt x="23" y="42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12" name="Freeform 24"/>
            <p:cNvSpPr>
              <a:spLocks/>
            </p:cNvSpPr>
            <p:nvPr/>
          </p:nvSpPr>
          <p:spPr bwMode="auto">
            <a:xfrm>
              <a:off x="3113075" y="4509540"/>
              <a:ext cx="87217" cy="73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55" y="14"/>
                </a:cxn>
                <a:cxn ang="0">
                  <a:pos x="55" y="42"/>
                </a:cxn>
                <a:cxn ang="0">
                  <a:pos x="24" y="42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55" h="42">
                  <a:moveTo>
                    <a:pt x="0" y="0"/>
                  </a:moveTo>
                  <a:lnTo>
                    <a:pt x="31" y="0"/>
                  </a:lnTo>
                  <a:lnTo>
                    <a:pt x="55" y="14"/>
                  </a:lnTo>
                  <a:lnTo>
                    <a:pt x="55" y="42"/>
                  </a:lnTo>
                  <a:lnTo>
                    <a:pt x="24" y="42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13" name="Freeform 25"/>
            <p:cNvSpPr>
              <a:spLocks/>
            </p:cNvSpPr>
            <p:nvPr/>
          </p:nvSpPr>
          <p:spPr bwMode="auto">
            <a:xfrm>
              <a:off x="3151133" y="4534193"/>
              <a:ext cx="85631" cy="616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54" y="7"/>
                </a:cxn>
                <a:cxn ang="0">
                  <a:pos x="54" y="35"/>
                </a:cxn>
                <a:cxn ang="0">
                  <a:pos x="23" y="35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54" h="35">
                  <a:moveTo>
                    <a:pt x="0" y="0"/>
                  </a:moveTo>
                  <a:lnTo>
                    <a:pt x="31" y="0"/>
                  </a:lnTo>
                  <a:lnTo>
                    <a:pt x="54" y="7"/>
                  </a:lnTo>
                  <a:lnTo>
                    <a:pt x="54" y="35"/>
                  </a:lnTo>
                  <a:lnTo>
                    <a:pt x="23" y="35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14" name="Freeform 26"/>
            <p:cNvSpPr>
              <a:spLocks/>
            </p:cNvSpPr>
            <p:nvPr/>
          </p:nvSpPr>
          <p:spPr bwMode="auto">
            <a:xfrm>
              <a:off x="3187605" y="4546519"/>
              <a:ext cx="74530" cy="616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47" y="7"/>
                </a:cxn>
                <a:cxn ang="0">
                  <a:pos x="47" y="35"/>
                </a:cxn>
                <a:cxn ang="0">
                  <a:pos x="16" y="35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47" h="35">
                  <a:moveTo>
                    <a:pt x="0" y="0"/>
                  </a:moveTo>
                  <a:lnTo>
                    <a:pt x="31" y="0"/>
                  </a:lnTo>
                  <a:lnTo>
                    <a:pt x="47" y="7"/>
                  </a:lnTo>
                  <a:lnTo>
                    <a:pt x="47" y="35"/>
                  </a:lnTo>
                  <a:lnTo>
                    <a:pt x="16" y="35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15" name="Rectangle 27"/>
            <p:cNvSpPr>
              <a:spLocks noChangeArrowheads="1"/>
            </p:cNvSpPr>
            <p:nvPr/>
          </p:nvSpPr>
          <p:spPr bwMode="auto">
            <a:xfrm>
              <a:off x="3212977" y="4558846"/>
              <a:ext cx="49158" cy="4930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16" name="Freeform 28"/>
            <p:cNvSpPr>
              <a:spLocks/>
            </p:cNvSpPr>
            <p:nvPr/>
          </p:nvSpPr>
          <p:spPr bwMode="auto">
            <a:xfrm>
              <a:off x="3212977" y="4558846"/>
              <a:ext cx="74530" cy="633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47" y="7"/>
                </a:cxn>
                <a:cxn ang="0">
                  <a:pos x="47" y="36"/>
                </a:cxn>
                <a:cxn ang="0">
                  <a:pos x="15" y="36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47" h="36">
                  <a:moveTo>
                    <a:pt x="0" y="0"/>
                  </a:moveTo>
                  <a:lnTo>
                    <a:pt x="31" y="0"/>
                  </a:lnTo>
                  <a:lnTo>
                    <a:pt x="47" y="7"/>
                  </a:lnTo>
                  <a:lnTo>
                    <a:pt x="47" y="36"/>
                  </a:lnTo>
                  <a:lnTo>
                    <a:pt x="15" y="36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17" name="Freeform 29"/>
            <p:cNvSpPr>
              <a:spLocks/>
            </p:cNvSpPr>
            <p:nvPr/>
          </p:nvSpPr>
          <p:spPr bwMode="auto">
            <a:xfrm>
              <a:off x="3236763" y="4571172"/>
              <a:ext cx="99903" cy="757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0"/>
                </a:cxn>
                <a:cxn ang="0">
                  <a:pos x="63" y="14"/>
                </a:cxn>
                <a:cxn ang="0">
                  <a:pos x="63" y="43"/>
                </a:cxn>
                <a:cxn ang="0">
                  <a:pos x="32" y="43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63" h="43">
                  <a:moveTo>
                    <a:pt x="0" y="0"/>
                  </a:moveTo>
                  <a:lnTo>
                    <a:pt x="32" y="0"/>
                  </a:lnTo>
                  <a:lnTo>
                    <a:pt x="63" y="14"/>
                  </a:lnTo>
                  <a:lnTo>
                    <a:pt x="63" y="43"/>
                  </a:lnTo>
                  <a:lnTo>
                    <a:pt x="32" y="43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18" name="Freeform 30"/>
            <p:cNvSpPr>
              <a:spLocks/>
            </p:cNvSpPr>
            <p:nvPr/>
          </p:nvSpPr>
          <p:spPr bwMode="auto">
            <a:xfrm>
              <a:off x="3287508" y="4595825"/>
              <a:ext cx="72945" cy="757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46" y="15"/>
                </a:cxn>
                <a:cxn ang="0">
                  <a:pos x="46" y="43"/>
                </a:cxn>
                <a:cxn ang="0">
                  <a:pos x="15" y="43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46" h="43">
                  <a:moveTo>
                    <a:pt x="0" y="0"/>
                  </a:moveTo>
                  <a:lnTo>
                    <a:pt x="31" y="0"/>
                  </a:lnTo>
                  <a:lnTo>
                    <a:pt x="46" y="15"/>
                  </a:lnTo>
                  <a:lnTo>
                    <a:pt x="46" y="43"/>
                  </a:lnTo>
                  <a:lnTo>
                    <a:pt x="15" y="43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19" name="Freeform 31"/>
            <p:cNvSpPr>
              <a:spLocks/>
            </p:cNvSpPr>
            <p:nvPr/>
          </p:nvSpPr>
          <p:spPr bwMode="auto">
            <a:xfrm>
              <a:off x="3311294" y="4622239"/>
              <a:ext cx="74530" cy="986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47" y="28"/>
                </a:cxn>
                <a:cxn ang="0">
                  <a:pos x="47" y="56"/>
                </a:cxn>
                <a:cxn ang="0">
                  <a:pos x="16" y="56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47" h="56">
                  <a:moveTo>
                    <a:pt x="0" y="0"/>
                  </a:moveTo>
                  <a:lnTo>
                    <a:pt x="31" y="0"/>
                  </a:lnTo>
                  <a:lnTo>
                    <a:pt x="47" y="28"/>
                  </a:lnTo>
                  <a:lnTo>
                    <a:pt x="47" y="56"/>
                  </a:lnTo>
                  <a:lnTo>
                    <a:pt x="16" y="56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20" name="Freeform 32"/>
            <p:cNvSpPr>
              <a:spLocks/>
            </p:cNvSpPr>
            <p:nvPr/>
          </p:nvSpPr>
          <p:spPr bwMode="auto">
            <a:xfrm>
              <a:off x="3336666" y="4671545"/>
              <a:ext cx="61844" cy="862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39" y="21"/>
                </a:cxn>
                <a:cxn ang="0">
                  <a:pos x="39" y="49"/>
                </a:cxn>
                <a:cxn ang="0">
                  <a:pos x="8" y="49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39" h="49">
                  <a:moveTo>
                    <a:pt x="0" y="0"/>
                  </a:moveTo>
                  <a:lnTo>
                    <a:pt x="31" y="0"/>
                  </a:lnTo>
                  <a:lnTo>
                    <a:pt x="39" y="21"/>
                  </a:lnTo>
                  <a:lnTo>
                    <a:pt x="39" y="49"/>
                  </a:lnTo>
                  <a:lnTo>
                    <a:pt x="8" y="49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21" name="Rectangle 33"/>
            <p:cNvSpPr>
              <a:spLocks noChangeArrowheads="1"/>
            </p:cNvSpPr>
            <p:nvPr/>
          </p:nvSpPr>
          <p:spPr bwMode="auto">
            <a:xfrm>
              <a:off x="3349352" y="4708524"/>
              <a:ext cx="49158" cy="616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22" name="Freeform 34"/>
            <p:cNvSpPr>
              <a:spLocks/>
            </p:cNvSpPr>
            <p:nvPr/>
          </p:nvSpPr>
          <p:spPr bwMode="auto">
            <a:xfrm>
              <a:off x="3349352" y="4720851"/>
              <a:ext cx="61844" cy="986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39" y="28"/>
                </a:cxn>
                <a:cxn ang="0">
                  <a:pos x="39" y="56"/>
                </a:cxn>
                <a:cxn ang="0">
                  <a:pos x="7" y="56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39" h="56">
                  <a:moveTo>
                    <a:pt x="0" y="0"/>
                  </a:moveTo>
                  <a:lnTo>
                    <a:pt x="31" y="0"/>
                  </a:lnTo>
                  <a:lnTo>
                    <a:pt x="39" y="28"/>
                  </a:lnTo>
                  <a:lnTo>
                    <a:pt x="39" y="56"/>
                  </a:lnTo>
                  <a:lnTo>
                    <a:pt x="7" y="56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23" name="Freeform 35"/>
            <p:cNvSpPr>
              <a:spLocks/>
            </p:cNvSpPr>
            <p:nvPr/>
          </p:nvSpPr>
          <p:spPr bwMode="auto">
            <a:xfrm>
              <a:off x="3349352" y="4770157"/>
              <a:ext cx="61844" cy="7395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0"/>
                </a:cxn>
                <a:cxn ang="0">
                  <a:pos x="39" y="0"/>
                </a:cxn>
                <a:cxn ang="0">
                  <a:pos x="39" y="28"/>
                </a:cxn>
                <a:cxn ang="0">
                  <a:pos x="31" y="42"/>
                </a:cxn>
                <a:cxn ang="0">
                  <a:pos x="0" y="42"/>
                </a:cxn>
                <a:cxn ang="0">
                  <a:pos x="0" y="14"/>
                </a:cxn>
              </a:cxnLst>
              <a:rect l="0" t="0" r="r" b="b"/>
              <a:pathLst>
                <a:path w="39" h="42">
                  <a:moveTo>
                    <a:pt x="0" y="14"/>
                  </a:moveTo>
                  <a:lnTo>
                    <a:pt x="7" y="0"/>
                  </a:lnTo>
                  <a:lnTo>
                    <a:pt x="39" y="0"/>
                  </a:lnTo>
                  <a:lnTo>
                    <a:pt x="39" y="28"/>
                  </a:lnTo>
                  <a:lnTo>
                    <a:pt x="31" y="42"/>
                  </a:lnTo>
                  <a:lnTo>
                    <a:pt x="0" y="42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24" name="Freeform 36"/>
            <p:cNvSpPr>
              <a:spLocks/>
            </p:cNvSpPr>
            <p:nvPr/>
          </p:nvSpPr>
          <p:spPr bwMode="auto">
            <a:xfrm>
              <a:off x="3336666" y="4794809"/>
              <a:ext cx="61844" cy="8628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8" y="0"/>
                </a:cxn>
                <a:cxn ang="0">
                  <a:pos x="39" y="0"/>
                </a:cxn>
                <a:cxn ang="0">
                  <a:pos x="39" y="28"/>
                </a:cxn>
                <a:cxn ang="0">
                  <a:pos x="31" y="49"/>
                </a:cxn>
                <a:cxn ang="0">
                  <a:pos x="0" y="49"/>
                </a:cxn>
                <a:cxn ang="0">
                  <a:pos x="0" y="21"/>
                </a:cxn>
              </a:cxnLst>
              <a:rect l="0" t="0" r="r" b="b"/>
              <a:pathLst>
                <a:path w="39" h="49">
                  <a:moveTo>
                    <a:pt x="0" y="21"/>
                  </a:moveTo>
                  <a:lnTo>
                    <a:pt x="8" y="0"/>
                  </a:lnTo>
                  <a:lnTo>
                    <a:pt x="39" y="0"/>
                  </a:lnTo>
                  <a:lnTo>
                    <a:pt x="39" y="28"/>
                  </a:lnTo>
                  <a:lnTo>
                    <a:pt x="31" y="49"/>
                  </a:lnTo>
                  <a:lnTo>
                    <a:pt x="0" y="49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25" name="Freeform 37"/>
            <p:cNvSpPr>
              <a:spLocks/>
            </p:cNvSpPr>
            <p:nvPr/>
          </p:nvSpPr>
          <p:spPr bwMode="auto">
            <a:xfrm>
              <a:off x="3323980" y="4831789"/>
              <a:ext cx="61844" cy="7395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8" y="0"/>
                </a:cxn>
                <a:cxn ang="0">
                  <a:pos x="39" y="0"/>
                </a:cxn>
                <a:cxn ang="0">
                  <a:pos x="39" y="28"/>
                </a:cxn>
                <a:cxn ang="0">
                  <a:pos x="31" y="42"/>
                </a:cxn>
                <a:cxn ang="0">
                  <a:pos x="0" y="42"/>
                </a:cxn>
                <a:cxn ang="0">
                  <a:pos x="0" y="14"/>
                </a:cxn>
              </a:cxnLst>
              <a:rect l="0" t="0" r="r" b="b"/>
              <a:pathLst>
                <a:path w="39" h="42">
                  <a:moveTo>
                    <a:pt x="0" y="14"/>
                  </a:moveTo>
                  <a:lnTo>
                    <a:pt x="8" y="0"/>
                  </a:lnTo>
                  <a:lnTo>
                    <a:pt x="39" y="0"/>
                  </a:lnTo>
                  <a:lnTo>
                    <a:pt x="39" y="28"/>
                  </a:lnTo>
                  <a:lnTo>
                    <a:pt x="31" y="42"/>
                  </a:lnTo>
                  <a:lnTo>
                    <a:pt x="0" y="42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26" name="Freeform 38"/>
            <p:cNvSpPr>
              <a:spLocks/>
            </p:cNvSpPr>
            <p:nvPr/>
          </p:nvSpPr>
          <p:spPr bwMode="auto">
            <a:xfrm>
              <a:off x="3298608" y="4856442"/>
              <a:ext cx="74530" cy="8628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6" y="0"/>
                </a:cxn>
                <a:cxn ang="0">
                  <a:pos x="47" y="0"/>
                </a:cxn>
                <a:cxn ang="0">
                  <a:pos x="47" y="28"/>
                </a:cxn>
                <a:cxn ang="0">
                  <a:pos x="32" y="49"/>
                </a:cxn>
                <a:cxn ang="0">
                  <a:pos x="0" y="49"/>
                </a:cxn>
                <a:cxn ang="0">
                  <a:pos x="0" y="21"/>
                </a:cxn>
              </a:cxnLst>
              <a:rect l="0" t="0" r="r" b="b"/>
              <a:pathLst>
                <a:path w="47" h="49">
                  <a:moveTo>
                    <a:pt x="0" y="21"/>
                  </a:moveTo>
                  <a:lnTo>
                    <a:pt x="16" y="0"/>
                  </a:lnTo>
                  <a:lnTo>
                    <a:pt x="47" y="0"/>
                  </a:lnTo>
                  <a:lnTo>
                    <a:pt x="47" y="28"/>
                  </a:lnTo>
                  <a:lnTo>
                    <a:pt x="32" y="49"/>
                  </a:lnTo>
                  <a:lnTo>
                    <a:pt x="0" y="49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27" name="Freeform 39"/>
            <p:cNvSpPr>
              <a:spLocks/>
            </p:cNvSpPr>
            <p:nvPr/>
          </p:nvSpPr>
          <p:spPr bwMode="auto">
            <a:xfrm>
              <a:off x="3262136" y="4893421"/>
              <a:ext cx="87217" cy="8804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3" y="0"/>
                </a:cxn>
                <a:cxn ang="0">
                  <a:pos x="55" y="0"/>
                </a:cxn>
                <a:cxn ang="0">
                  <a:pos x="55" y="28"/>
                </a:cxn>
                <a:cxn ang="0">
                  <a:pos x="31" y="50"/>
                </a:cxn>
                <a:cxn ang="0">
                  <a:pos x="0" y="50"/>
                </a:cxn>
                <a:cxn ang="0">
                  <a:pos x="0" y="21"/>
                </a:cxn>
              </a:cxnLst>
              <a:rect l="0" t="0" r="r" b="b"/>
              <a:pathLst>
                <a:path w="55" h="50">
                  <a:moveTo>
                    <a:pt x="0" y="21"/>
                  </a:moveTo>
                  <a:lnTo>
                    <a:pt x="23" y="0"/>
                  </a:lnTo>
                  <a:lnTo>
                    <a:pt x="55" y="0"/>
                  </a:lnTo>
                  <a:lnTo>
                    <a:pt x="55" y="28"/>
                  </a:lnTo>
                  <a:lnTo>
                    <a:pt x="31" y="50"/>
                  </a:lnTo>
                  <a:lnTo>
                    <a:pt x="0" y="50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28" name="Freeform 40"/>
            <p:cNvSpPr>
              <a:spLocks/>
            </p:cNvSpPr>
            <p:nvPr/>
          </p:nvSpPr>
          <p:spPr bwMode="auto">
            <a:xfrm>
              <a:off x="3212977" y="4930401"/>
              <a:ext cx="98317" cy="8804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31" y="0"/>
                </a:cxn>
                <a:cxn ang="0">
                  <a:pos x="62" y="0"/>
                </a:cxn>
                <a:cxn ang="0">
                  <a:pos x="62" y="29"/>
                </a:cxn>
                <a:cxn ang="0">
                  <a:pos x="31" y="50"/>
                </a:cxn>
                <a:cxn ang="0">
                  <a:pos x="0" y="50"/>
                </a:cxn>
                <a:cxn ang="0">
                  <a:pos x="0" y="21"/>
                </a:cxn>
              </a:cxnLst>
              <a:rect l="0" t="0" r="r" b="b"/>
              <a:pathLst>
                <a:path w="62" h="50">
                  <a:moveTo>
                    <a:pt x="0" y="21"/>
                  </a:moveTo>
                  <a:lnTo>
                    <a:pt x="31" y="0"/>
                  </a:lnTo>
                  <a:lnTo>
                    <a:pt x="62" y="0"/>
                  </a:lnTo>
                  <a:lnTo>
                    <a:pt x="62" y="29"/>
                  </a:lnTo>
                  <a:lnTo>
                    <a:pt x="31" y="50"/>
                  </a:lnTo>
                  <a:lnTo>
                    <a:pt x="0" y="50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29" name="Freeform 41"/>
            <p:cNvSpPr>
              <a:spLocks/>
            </p:cNvSpPr>
            <p:nvPr/>
          </p:nvSpPr>
          <p:spPr bwMode="auto">
            <a:xfrm>
              <a:off x="3200291" y="4967380"/>
              <a:ext cx="61844" cy="6339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39" y="0"/>
                </a:cxn>
                <a:cxn ang="0">
                  <a:pos x="39" y="29"/>
                </a:cxn>
                <a:cxn ang="0">
                  <a:pos x="31" y="36"/>
                </a:cxn>
                <a:cxn ang="0">
                  <a:pos x="0" y="36"/>
                </a:cxn>
                <a:cxn ang="0">
                  <a:pos x="0" y="8"/>
                </a:cxn>
              </a:cxnLst>
              <a:rect l="0" t="0" r="r" b="b"/>
              <a:pathLst>
                <a:path w="39" h="36">
                  <a:moveTo>
                    <a:pt x="0" y="8"/>
                  </a:moveTo>
                  <a:lnTo>
                    <a:pt x="8" y="0"/>
                  </a:lnTo>
                  <a:lnTo>
                    <a:pt x="39" y="0"/>
                  </a:lnTo>
                  <a:lnTo>
                    <a:pt x="39" y="29"/>
                  </a:lnTo>
                  <a:lnTo>
                    <a:pt x="31" y="36"/>
                  </a:lnTo>
                  <a:lnTo>
                    <a:pt x="0" y="36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30" name="Freeform 42"/>
            <p:cNvSpPr>
              <a:spLocks/>
            </p:cNvSpPr>
            <p:nvPr/>
          </p:nvSpPr>
          <p:spPr bwMode="auto">
            <a:xfrm>
              <a:off x="3187605" y="4981467"/>
              <a:ext cx="61844" cy="6163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0"/>
                </a:cxn>
                <a:cxn ang="0">
                  <a:pos x="39" y="0"/>
                </a:cxn>
                <a:cxn ang="0">
                  <a:pos x="39" y="28"/>
                </a:cxn>
                <a:cxn ang="0">
                  <a:pos x="31" y="35"/>
                </a:cxn>
                <a:cxn ang="0">
                  <a:pos x="0" y="35"/>
                </a:cxn>
                <a:cxn ang="0">
                  <a:pos x="0" y="7"/>
                </a:cxn>
              </a:cxnLst>
              <a:rect l="0" t="0" r="r" b="b"/>
              <a:pathLst>
                <a:path w="39" h="35">
                  <a:moveTo>
                    <a:pt x="0" y="7"/>
                  </a:moveTo>
                  <a:lnTo>
                    <a:pt x="8" y="0"/>
                  </a:lnTo>
                  <a:lnTo>
                    <a:pt x="39" y="0"/>
                  </a:lnTo>
                  <a:lnTo>
                    <a:pt x="39" y="28"/>
                  </a:lnTo>
                  <a:lnTo>
                    <a:pt x="31" y="35"/>
                  </a:lnTo>
                  <a:lnTo>
                    <a:pt x="0" y="35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31" name="Freeform 43"/>
            <p:cNvSpPr>
              <a:spLocks/>
            </p:cNvSpPr>
            <p:nvPr/>
          </p:nvSpPr>
          <p:spPr bwMode="auto">
            <a:xfrm>
              <a:off x="3174919" y="4993794"/>
              <a:ext cx="61844" cy="6163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0"/>
                </a:cxn>
                <a:cxn ang="0">
                  <a:pos x="39" y="0"/>
                </a:cxn>
                <a:cxn ang="0">
                  <a:pos x="39" y="28"/>
                </a:cxn>
                <a:cxn ang="0">
                  <a:pos x="32" y="35"/>
                </a:cxn>
                <a:cxn ang="0">
                  <a:pos x="0" y="35"/>
                </a:cxn>
                <a:cxn ang="0">
                  <a:pos x="0" y="7"/>
                </a:cxn>
              </a:cxnLst>
              <a:rect l="0" t="0" r="r" b="b"/>
              <a:pathLst>
                <a:path w="39" h="35">
                  <a:moveTo>
                    <a:pt x="0" y="7"/>
                  </a:moveTo>
                  <a:lnTo>
                    <a:pt x="8" y="0"/>
                  </a:lnTo>
                  <a:lnTo>
                    <a:pt x="39" y="0"/>
                  </a:lnTo>
                  <a:lnTo>
                    <a:pt x="39" y="28"/>
                  </a:lnTo>
                  <a:lnTo>
                    <a:pt x="32" y="35"/>
                  </a:lnTo>
                  <a:lnTo>
                    <a:pt x="0" y="35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32" name="Freeform 44"/>
            <p:cNvSpPr>
              <a:spLocks/>
            </p:cNvSpPr>
            <p:nvPr/>
          </p:nvSpPr>
          <p:spPr bwMode="auto">
            <a:xfrm>
              <a:off x="3162233" y="5006120"/>
              <a:ext cx="63430" cy="6163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0"/>
                </a:cxn>
                <a:cxn ang="0">
                  <a:pos x="40" y="0"/>
                </a:cxn>
                <a:cxn ang="0">
                  <a:pos x="40" y="28"/>
                </a:cxn>
                <a:cxn ang="0">
                  <a:pos x="32" y="35"/>
                </a:cxn>
                <a:cxn ang="0">
                  <a:pos x="0" y="35"/>
                </a:cxn>
                <a:cxn ang="0">
                  <a:pos x="0" y="7"/>
                </a:cxn>
              </a:cxnLst>
              <a:rect l="0" t="0" r="r" b="b"/>
              <a:pathLst>
                <a:path w="40" h="35">
                  <a:moveTo>
                    <a:pt x="0" y="7"/>
                  </a:moveTo>
                  <a:lnTo>
                    <a:pt x="8" y="0"/>
                  </a:lnTo>
                  <a:lnTo>
                    <a:pt x="40" y="0"/>
                  </a:lnTo>
                  <a:lnTo>
                    <a:pt x="40" y="28"/>
                  </a:lnTo>
                  <a:lnTo>
                    <a:pt x="32" y="35"/>
                  </a:lnTo>
                  <a:lnTo>
                    <a:pt x="0" y="35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33" name="Freeform 45"/>
            <p:cNvSpPr>
              <a:spLocks/>
            </p:cNvSpPr>
            <p:nvPr/>
          </p:nvSpPr>
          <p:spPr bwMode="auto">
            <a:xfrm>
              <a:off x="3151133" y="5018447"/>
              <a:ext cx="61844" cy="8628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7" y="0"/>
                </a:cxn>
                <a:cxn ang="0">
                  <a:pos x="39" y="0"/>
                </a:cxn>
                <a:cxn ang="0">
                  <a:pos x="39" y="28"/>
                </a:cxn>
                <a:cxn ang="0">
                  <a:pos x="31" y="49"/>
                </a:cxn>
                <a:cxn ang="0">
                  <a:pos x="0" y="49"/>
                </a:cxn>
                <a:cxn ang="0">
                  <a:pos x="0" y="21"/>
                </a:cxn>
              </a:cxnLst>
              <a:rect l="0" t="0" r="r" b="b"/>
              <a:pathLst>
                <a:path w="39" h="49">
                  <a:moveTo>
                    <a:pt x="0" y="21"/>
                  </a:moveTo>
                  <a:lnTo>
                    <a:pt x="7" y="0"/>
                  </a:lnTo>
                  <a:lnTo>
                    <a:pt x="39" y="0"/>
                  </a:lnTo>
                  <a:lnTo>
                    <a:pt x="39" y="28"/>
                  </a:lnTo>
                  <a:lnTo>
                    <a:pt x="31" y="49"/>
                  </a:lnTo>
                  <a:lnTo>
                    <a:pt x="0" y="49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34" name="Freeform 46"/>
            <p:cNvSpPr>
              <a:spLocks/>
            </p:cNvSpPr>
            <p:nvPr/>
          </p:nvSpPr>
          <p:spPr bwMode="auto">
            <a:xfrm>
              <a:off x="3151133" y="5055426"/>
              <a:ext cx="61844" cy="616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39" y="7"/>
                </a:cxn>
                <a:cxn ang="0">
                  <a:pos x="39" y="35"/>
                </a:cxn>
                <a:cxn ang="0">
                  <a:pos x="7" y="35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39" h="35">
                  <a:moveTo>
                    <a:pt x="0" y="0"/>
                  </a:moveTo>
                  <a:lnTo>
                    <a:pt x="31" y="0"/>
                  </a:lnTo>
                  <a:lnTo>
                    <a:pt x="39" y="7"/>
                  </a:lnTo>
                  <a:lnTo>
                    <a:pt x="39" y="35"/>
                  </a:lnTo>
                  <a:lnTo>
                    <a:pt x="7" y="35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35" name="Rectangle 47"/>
            <p:cNvSpPr>
              <a:spLocks noChangeArrowheads="1"/>
            </p:cNvSpPr>
            <p:nvPr/>
          </p:nvSpPr>
          <p:spPr bwMode="auto">
            <a:xfrm>
              <a:off x="3162233" y="5067753"/>
              <a:ext cx="50744" cy="616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36" name="Freeform 48"/>
            <p:cNvSpPr>
              <a:spLocks/>
            </p:cNvSpPr>
            <p:nvPr/>
          </p:nvSpPr>
          <p:spPr bwMode="auto">
            <a:xfrm>
              <a:off x="3162233" y="5080079"/>
              <a:ext cx="63430" cy="616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0"/>
                </a:cxn>
                <a:cxn ang="0">
                  <a:pos x="40" y="7"/>
                </a:cxn>
                <a:cxn ang="0">
                  <a:pos x="40" y="35"/>
                </a:cxn>
                <a:cxn ang="0">
                  <a:pos x="8" y="35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40" h="35">
                  <a:moveTo>
                    <a:pt x="0" y="0"/>
                  </a:moveTo>
                  <a:lnTo>
                    <a:pt x="32" y="0"/>
                  </a:lnTo>
                  <a:lnTo>
                    <a:pt x="40" y="7"/>
                  </a:lnTo>
                  <a:lnTo>
                    <a:pt x="40" y="35"/>
                  </a:lnTo>
                  <a:lnTo>
                    <a:pt x="8" y="35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37" name="Freeform 49"/>
            <p:cNvSpPr>
              <a:spLocks/>
            </p:cNvSpPr>
            <p:nvPr/>
          </p:nvSpPr>
          <p:spPr bwMode="auto">
            <a:xfrm>
              <a:off x="3174919" y="5092406"/>
              <a:ext cx="74530" cy="73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0"/>
                </a:cxn>
                <a:cxn ang="0">
                  <a:pos x="47" y="14"/>
                </a:cxn>
                <a:cxn ang="0">
                  <a:pos x="47" y="42"/>
                </a:cxn>
                <a:cxn ang="0">
                  <a:pos x="16" y="42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47" h="42">
                  <a:moveTo>
                    <a:pt x="0" y="0"/>
                  </a:moveTo>
                  <a:lnTo>
                    <a:pt x="32" y="0"/>
                  </a:lnTo>
                  <a:lnTo>
                    <a:pt x="47" y="14"/>
                  </a:lnTo>
                  <a:lnTo>
                    <a:pt x="47" y="42"/>
                  </a:lnTo>
                  <a:lnTo>
                    <a:pt x="16" y="42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38" name="Freeform 50"/>
            <p:cNvSpPr>
              <a:spLocks/>
            </p:cNvSpPr>
            <p:nvPr/>
          </p:nvSpPr>
          <p:spPr bwMode="auto">
            <a:xfrm>
              <a:off x="3200291" y="5117059"/>
              <a:ext cx="74530" cy="73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47" y="14"/>
                </a:cxn>
                <a:cxn ang="0">
                  <a:pos x="47" y="42"/>
                </a:cxn>
                <a:cxn ang="0">
                  <a:pos x="16" y="42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47" h="42">
                  <a:moveTo>
                    <a:pt x="0" y="0"/>
                  </a:moveTo>
                  <a:lnTo>
                    <a:pt x="31" y="0"/>
                  </a:lnTo>
                  <a:lnTo>
                    <a:pt x="47" y="14"/>
                  </a:lnTo>
                  <a:lnTo>
                    <a:pt x="47" y="42"/>
                  </a:lnTo>
                  <a:lnTo>
                    <a:pt x="16" y="42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39" name="Freeform 51"/>
            <p:cNvSpPr>
              <a:spLocks/>
            </p:cNvSpPr>
            <p:nvPr/>
          </p:nvSpPr>
          <p:spPr bwMode="auto">
            <a:xfrm>
              <a:off x="3225663" y="5141712"/>
              <a:ext cx="98317" cy="73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62" y="14"/>
                </a:cxn>
                <a:cxn ang="0">
                  <a:pos x="62" y="42"/>
                </a:cxn>
                <a:cxn ang="0">
                  <a:pos x="31" y="42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62" h="42">
                  <a:moveTo>
                    <a:pt x="0" y="0"/>
                  </a:moveTo>
                  <a:lnTo>
                    <a:pt x="31" y="0"/>
                  </a:lnTo>
                  <a:lnTo>
                    <a:pt x="62" y="14"/>
                  </a:lnTo>
                  <a:lnTo>
                    <a:pt x="62" y="42"/>
                  </a:lnTo>
                  <a:lnTo>
                    <a:pt x="31" y="42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40" name="Freeform 52"/>
            <p:cNvSpPr>
              <a:spLocks/>
            </p:cNvSpPr>
            <p:nvPr/>
          </p:nvSpPr>
          <p:spPr bwMode="auto">
            <a:xfrm>
              <a:off x="3274822" y="5166364"/>
              <a:ext cx="85631" cy="73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54" y="14"/>
                </a:cxn>
                <a:cxn ang="0">
                  <a:pos x="54" y="42"/>
                </a:cxn>
                <a:cxn ang="0">
                  <a:pos x="23" y="42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54" h="42">
                  <a:moveTo>
                    <a:pt x="0" y="0"/>
                  </a:moveTo>
                  <a:lnTo>
                    <a:pt x="31" y="0"/>
                  </a:lnTo>
                  <a:lnTo>
                    <a:pt x="54" y="14"/>
                  </a:lnTo>
                  <a:lnTo>
                    <a:pt x="54" y="42"/>
                  </a:lnTo>
                  <a:lnTo>
                    <a:pt x="23" y="42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41" name="Freeform 53"/>
            <p:cNvSpPr>
              <a:spLocks/>
            </p:cNvSpPr>
            <p:nvPr/>
          </p:nvSpPr>
          <p:spPr bwMode="auto">
            <a:xfrm>
              <a:off x="3311294" y="5191017"/>
              <a:ext cx="74530" cy="616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47" y="7"/>
                </a:cxn>
                <a:cxn ang="0">
                  <a:pos x="47" y="35"/>
                </a:cxn>
                <a:cxn ang="0">
                  <a:pos x="16" y="35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47" h="35">
                  <a:moveTo>
                    <a:pt x="0" y="0"/>
                  </a:moveTo>
                  <a:lnTo>
                    <a:pt x="31" y="0"/>
                  </a:lnTo>
                  <a:lnTo>
                    <a:pt x="47" y="7"/>
                  </a:lnTo>
                  <a:lnTo>
                    <a:pt x="47" y="35"/>
                  </a:lnTo>
                  <a:lnTo>
                    <a:pt x="16" y="35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42" name="Freeform 54"/>
            <p:cNvSpPr>
              <a:spLocks/>
            </p:cNvSpPr>
            <p:nvPr/>
          </p:nvSpPr>
          <p:spPr bwMode="auto">
            <a:xfrm>
              <a:off x="3336666" y="5203344"/>
              <a:ext cx="111003" cy="73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70" y="14"/>
                </a:cxn>
                <a:cxn ang="0">
                  <a:pos x="70" y="42"/>
                </a:cxn>
                <a:cxn ang="0">
                  <a:pos x="39" y="42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70" h="42">
                  <a:moveTo>
                    <a:pt x="0" y="0"/>
                  </a:moveTo>
                  <a:lnTo>
                    <a:pt x="31" y="0"/>
                  </a:lnTo>
                  <a:lnTo>
                    <a:pt x="70" y="14"/>
                  </a:lnTo>
                  <a:lnTo>
                    <a:pt x="70" y="42"/>
                  </a:lnTo>
                  <a:lnTo>
                    <a:pt x="39" y="42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43" name="Freeform 55"/>
            <p:cNvSpPr>
              <a:spLocks/>
            </p:cNvSpPr>
            <p:nvPr/>
          </p:nvSpPr>
          <p:spPr bwMode="auto">
            <a:xfrm>
              <a:off x="3398511" y="5227997"/>
              <a:ext cx="98317" cy="73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62" y="14"/>
                </a:cxn>
                <a:cxn ang="0">
                  <a:pos x="62" y="42"/>
                </a:cxn>
                <a:cxn ang="0">
                  <a:pos x="31" y="42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62" h="42">
                  <a:moveTo>
                    <a:pt x="0" y="0"/>
                  </a:moveTo>
                  <a:lnTo>
                    <a:pt x="31" y="0"/>
                  </a:lnTo>
                  <a:lnTo>
                    <a:pt x="62" y="14"/>
                  </a:lnTo>
                  <a:lnTo>
                    <a:pt x="62" y="42"/>
                  </a:lnTo>
                  <a:lnTo>
                    <a:pt x="31" y="42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44" name="Freeform 56"/>
            <p:cNvSpPr>
              <a:spLocks/>
            </p:cNvSpPr>
            <p:nvPr/>
          </p:nvSpPr>
          <p:spPr bwMode="auto">
            <a:xfrm>
              <a:off x="3447669" y="5252650"/>
              <a:ext cx="123689" cy="73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78" y="14"/>
                </a:cxn>
                <a:cxn ang="0">
                  <a:pos x="78" y="42"/>
                </a:cxn>
                <a:cxn ang="0">
                  <a:pos x="47" y="42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78" h="42">
                  <a:moveTo>
                    <a:pt x="0" y="0"/>
                  </a:moveTo>
                  <a:lnTo>
                    <a:pt x="31" y="0"/>
                  </a:lnTo>
                  <a:lnTo>
                    <a:pt x="78" y="14"/>
                  </a:lnTo>
                  <a:lnTo>
                    <a:pt x="78" y="42"/>
                  </a:lnTo>
                  <a:lnTo>
                    <a:pt x="47" y="42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45" name="Freeform 57"/>
            <p:cNvSpPr>
              <a:spLocks/>
            </p:cNvSpPr>
            <p:nvPr/>
          </p:nvSpPr>
          <p:spPr bwMode="auto">
            <a:xfrm>
              <a:off x="3522199" y="5277303"/>
              <a:ext cx="123689" cy="757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78" y="14"/>
                </a:cxn>
                <a:cxn ang="0">
                  <a:pos x="78" y="43"/>
                </a:cxn>
                <a:cxn ang="0">
                  <a:pos x="47" y="43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78" h="43">
                  <a:moveTo>
                    <a:pt x="0" y="0"/>
                  </a:moveTo>
                  <a:lnTo>
                    <a:pt x="31" y="0"/>
                  </a:lnTo>
                  <a:lnTo>
                    <a:pt x="78" y="14"/>
                  </a:lnTo>
                  <a:lnTo>
                    <a:pt x="78" y="43"/>
                  </a:lnTo>
                  <a:lnTo>
                    <a:pt x="47" y="43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46" name="Freeform 58"/>
            <p:cNvSpPr>
              <a:spLocks/>
            </p:cNvSpPr>
            <p:nvPr/>
          </p:nvSpPr>
          <p:spPr bwMode="auto">
            <a:xfrm>
              <a:off x="3596730" y="5301956"/>
              <a:ext cx="85631" cy="633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54" y="7"/>
                </a:cxn>
                <a:cxn ang="0">
                  <a:pos x="54" y="36"/>
                </a:cxn>
                <a:cxn ang="0">
                  <a:pos x="23" y="36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54" h="36">
                  <a:moveTo>
                    <a:pt x="0" y="0"/>
                  </a:moveTo>
                  <a:lnTo>
                    <a:pt x="31" y="0"/>
                  </a:lnTo>
                  <a:lnTo>
                    <a:pt x="54" y="7"/>
                  </a:lnTo>
                  <a:lnTo>
                    <a:pt x="54" y="36"/>
                  </a:lnTo>
                  <a:lnTo>
                    <a:pt x="23" y="36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47" name="Freeform 59"/>
            <p:cNvSpPr>
              <a:spLocks/>
            </p:cNvSpPr>
            <p:nvPr/>
          </p:nvSpPr>
          <p:spPr bwMode="auto">
            <a:xfrm>
              <a:off x="3596730" y="5067753"/>
              <a:ext cx="865822" cy="470167"/>
            </a:xfrm>
            <a:custGeom>
              <a:avLst/>
              <a:gdLst/>
              <a:ahLst/>
              <a:cxnLst>
                <a:cxn ang="0">
                  <a:pos x="15" y="14"/>
                </a:cxn>
                <a:cxn ang="0">
                  <a:pos x="54" y="42"/>
                </a:cxn>
                <a:cxn ang="0">
                  <a:pos x="101" y="70"/>
                </a:cxn>
                <a:cxn ang="0">
                  <a:pos x="140" y="84"/>
                </a:cxn>
                <a:cxn ang="0">
                  <a:pos x="179" y="91"/>
                </a:cxn>
                <a:cxn ang="0">
                  <a:pos x="320" y="105"/>
                </a:cxn>
                <a:cxn ang="0">
                  <a:pos x="374" y="105"/>
                </a:cxn>
                <a:cxn ang="0">
                  <a:pos x="414" y="112"/>
                </a:cxn>
                <a:cxn ang="0">
                  <a:pos x="421" y="119"/>
                </a:cxn>
                <a:cxn ang="0">
                  <a:pos x="390" y="133"/>
                </a:cxn>
                <a:cxn ang="0">
                  <a:pos x="359" y="140"/>
                </a:cxn>
                <a:cxn ang="0">
                  <a:pos x="281" y="155"/>
                </a:cxn>
                <a:cxn ang="0">
                  <a:pos x="218" y="155"/>
                </a:cxn>
                <a:cxn ang="0">
                  <a:pos x="156" y="162"/>
                </a:cxn>
                <a:cxn ang="0">
                  <a:pos x="93" y="169"/>
                </a:cxn>
                <a:cxn ang="0">
                  <a:pos x="78" y="169"/>
                </a:cxn>
                <a:cxn ang="0">
                  <a:pos x="62" y="183"/>
                </a:cxn>
                <a:cxn ang="0">
                  <a:pos x="86" y="197"/>
                </a:cxn>
                <a:cxn ang="0">
                  <a:pos x="140" y="211"/>
                </a:cxn>
                <a:cxn ang="0">
                  <a:pos x="179" y="218"/>
                </a:cxn>
                <a:cxn ang="0">
                  <a:pos x="265" y="239"/>
                </a:cxn>
                <a:cxn ang="0">
                  <a:pos x="304" y="253"/>
                </a:cxn>
                <a:cxn ang="0">
                  <a:pos x="335" y="260"/>
                </a:cxn>
                <a:cxn ang="0">
                  <a:pos x="374" y="267"/>
                </a:cxn>
                <a:cxn ang="0">
                  <a:pos x="390" y="253"/>
                </a:cxn>
                <a:cxn ang="0">
                  <a:pos x="382" y="225"/>
                </a:cxn>
                <a:cxn ang="0">
                  <a:pos x="351" y="211"/>
                </a:cxn>
                <a:cxn ang="0">
                  <a:pos x="335" y="204"/>
                </a:cxn>
                <a:cxn ang="0">
                  <a:pos x="320" y="197"/>
                </a:cxn>
                <a:cxn ang="0">
                  <a:pos x="335" y="176"/>
                </a:cxn>
                <a:cxn ang="0">
                  <a:pos x="382" y="162"/>
                </a:cxn>
                <a:cxn ang="0">
                  <a:pos x="421" y="155"/>
                </a:cxn>
                <a:cxn ang="0">
                  <a:pos x="468" y="147"/>
                </a:cxn>
                <a:cxn ang="0">
                  <a:pos x="515" y="133"/>
                </a:cxn>
                <a:cxn ang="0">
                  <a:pos x="538" y="119"/>
                </a:cxn>
                <a:cxn ang="0">
                  <a:pos x="538" y="105"/>
                </a:cxn>
                <a:cxn ang="0">
                  <a:pos x="499" y="91"/>
                </a:cxn>
                <a:cxn ang="0">
                  <a:pos x="453" y="84"/>
                </a:cxn>
                <a:cxn ang="0">
                  <a:pos x="382" y="77"/>
                </a:cxn>
                <a:cxn ang="0">
                  <a:pos x="312" y="70"/>
                </a:cxn>
                <a:cxn ang="0">
                  <a:pos x="242" y="63"/>
                </a:cxn>
                <a:cxn ang="0">
                  <a:pos x="156" y="49"/>
                </a:cxn>
                <a:cxn ang="0">
                  <a:pos x="93" y="35"/>
                </a:cxn>
                <a:cxn ang="0">
                  <a:pos x="23" y="14"/>
                </a:cxn>
                <a:cxn ang="0">
                  <a:pos x="0" y="0"/>
                </a:cxn>
              </a:cxnLst>
              <a:rect l="0" t="0" r="r" b="b"/>
              <a:pathLst>
                <a:path w="546" h="267">
                  <a:moveTo>
                    <a:pt x="0" y="0"/>
                  </a:moveTo>
                  <a:lnTo>
                    <a:pt x="15" y="14"/>
                  </a:lnTo>
                  <a:lnTo>
                    <a:pt x="31" y="28"/>
                  </a:lnTo>
                  <a:lnTo>
                    <a:pt x="54" y="42"/>
                  </a:lnTo>
                  <a:lnTo>
                    <a:pt x="78" y="56"/>
                  </a:lnTo>
                  <a:lnTo>
                    <a:pt x="101" y="70"/>
                  </a:lnTo>
                  <a:lnTo>
                    <a:pt x="125" y="77"/>
                  </a:lnTo>
                  <a:lnTo>
                    <a:pt x="140" y="84"/>
                  </a:lnTo>
                  <a:lnTo>
                    <a:pt x="172" y="91"/>
                  </a:lnTo>
                  <a:lnTo>
                    <a:pt x="179" y="91"/>
                  </a:lnTo>
                  <a:lnTo>
                    <a:pt x="226" y="98"/>
                  </a:lnTo>
                  <a:lnTo>
                    <a:pt x="320" y="105"/>
                  </a:lnTo>
                  <a:lnTo>
                    <a:pt x="367" y="105"/>
                  </a:lnTo>
                  <a:lnTo>
                    <a:pt x="374" y="105"/>
                  </a:lnTo>
                  <a:lnTo>
                    <a:pt x="398" y="105"/>
                  </a:lnTo>
                  <a:lnTo>
                    <a:pt x="414" y="112"/>
                  </a:lnTo>
                  <a:lnTo>
                    <a:pt x="421" y="112"/>
                  </a:lnTo>
                  <a:lnTo>
                    <a:pt x="421" y="119"/>
                  </a:lnTo>
                  <a:lnTo>
                    <a:pt x="406" y="126"/>
                  </a:lnTo>
                  <a:lnTo>
                    <a:pt x="390" y="133"/>
                  </a:lnTo>
                  <a:lnTo>
                    <a:pt x="382" y="133"/>
                  </a:lnTo>
                  <a:lnTo>
                    <a:pt x="359" y="140"/>
                  </a:lnTo>
                  <a:lnTo>
                    <a:pt x="320" y="147"/>
                  </a:lnTo>
                  <a:lnTo>
                    <a:pt x="281" y="155"/>
                  </a:lnTo>
                  <a:lnTo>
                    <a:pt x="242" y="155"/>
                  </a:lnTo>
                  <a:lnTo>
                    <a:pt x="218" y="155"/>
                  </a:lnTo>
                  <a:lnTo>
                    <a:pt x="203" y="155"/>
                  </a:lnTo>
                  <a:lnTo>
                    <a:pt x="156" y="162"/>
                  </a:lnTo>
                  <a:lnTo>
                    <a:pt x="132" y="162"/>
                  </a:lnTo>
                  <a:lnTo>
                    <a:pt x="93" y="169"/>
                  </a:lnTo>
                  <a:lnTo>
                    <a:pt x="86" y="169"/>
                  </a:lnTo>
                  <a:lnTo>
                    <a:pt x="78" y="169"/>
                  </a:lnTo>
                  <a:lnTo>
                    <a:pt x="62" y="176"/>
                  </a:lnTo>
                  <a:lnTo>
                    <a:pt x="62" y="183"/>
                  </a:lnTo>
                  <a:lnTo>
                    <a:pt x="70" y="190"/>
                  </a:lnTo>
                  <a:lnTo>
                    <a:pt x="86" y="197"/>
                  </a:lnTo>
                  <a:lnTo>
                    <a:pt x="125" y="211"/>
                  </a:lnTo>
                  <a:lnTo>
                    <a:pt x="140" y="211"/>
                  </a:lnTo>
                  <a:lnTo>
                    <a:pt x="148" y="211"/>
                  </a:lnTo>
                  <a:lnTo>
                    <a:pt x="179" y="218"/>
                  </a:lnTo>
                  <a:lnTo>
                    <a:pt x="218" y="225"/>
                  </a:lnTo>
                  <a:lnTo>
                    <a:pt x="265" y="239"/>
                  </a:lnTo>
                  <a:lnTo>
                    <a:pt x="289" y="246"/>
                  </a:lnTo>
                  <a:lnTo>
                    <a:pt x="304" y="253"/>
                  </a:lnTo>
                  <a:lnTo>
                    <a:pt x="328" y="260"/>
                  </a:lnTo>
                  <a:lnTo>
                    <a:pt x="335" y="260"/>
                  </a:lnTo>
                  <a:lnTo>
                    <a:pt x="359" y="267"/>
                  </a:lnTo>
                  <a:lnTo>
                    <a:pt x="374" y="267"/>
                  </a:lnTo>
                  <a:lnTo>
                    <a:pt x="390" y="260"/>
                  </a:lnTo>
                  <a:lnTo>
                    <a:pt x="390" y="253"/>
                  </a:lnTo>
                  <a:lnTo>
                    <a:pt x="390" y="239"/>
                  </a:lnTo>
                  <a:lnTo>
                    <a:pt x="382" y="225"/>
                  </a:lnTo>
                  <a:lnTo>
                    <a:pt x="374" y="218"/>
                  </a:lnTo>
                  <a:lnTo>
                    <a:pt x="351" y="211"/>
                  </a:lnTo>
                  <a:lnTo>
                    <a:pt x="343" y="204"/>
                  </a:lnTo>
                  <a:lnTo>
                    <a:pt x="335" y="204"/>
                  </a:lnTo>
                  <a:lnTo>
                    <a:pt x="328" y="197"/>
                  </a:lnTo>
                  <a:lnTo>
                    <a:pt x="320" y="197"/>
                  </a:lnTo>
                  <a:lnTo>
                    <a:pt x="328" y="183"/>
                  </a:lnTo>
                  <a:lnTo>
                    <a:pt x="335" y="176"/>
                  </a:lnTo>
                  <a:lnTo>
                    <a:pt x="359" y="169"/>
                  </a:lnTo>
                  <a:lnTo>
                    <a:pt x="382" y="162"/>
                  </a:lnTo>
                  <a:lnTo>
                    <a:pt x="398" y="162"/>
                  </a:lnTo>
                  <a:lnTo>
                    <a:pt x="421" y="155"/>
                  </a:lnTo>
                  <a:lnTo>
                    <a:pt x="437" y="155"/>
                  </a:lnTo>
                  <a:lnTo>
                    <a:pt x="468" y="147"/>
                  </a:lnTo>
                  <a:lnTo>
                    <a:pt x="492" y="140"/>
                  </a:lnTo>
                  <a:lnTo>
                    <a:pt x="515" y="133"/>
                  </a:lnTo>
                  <a:lnTo>
                    <a:pt x="531" y="126"/>
                  </a:lnTo>
                  <a:lnTo>
                    <a:pt x="538" y="119"/>
                  </a:lnTo>
                  <a:lnTo>
                    <a:pt x="546" y="112"/>
                  </a:lnTo>
                  <a:lnTo>
                    <a:pt x="538" y="105"/>
                  </a:lnTo>
                  <a:lnTo>
                    <a:pt x="523" y="98"/>
                  </a:lnTo>
                  <a:lnTo>
                    <a:pt x="499" y="91"/>
                  </a:lnTo>
                  <a:lnTo>
                    <a:pt x="484" y="91"/>
                  </a:lnTo>
                  <a:lnTo>
                    <a:pt x="453" y="84"/>
                  </a:lnTo>
                  <a:lnTo>
                    <a:pt x="414" y="77"/>
                  </a:lnTo>
                  <a:lnTo>
                    <a:pt x="382" y="77"/>
                  </a:lnTo>
                  <a:lnTo>
                    <a:pt x="335" y="70"/>
                  </a:lnTo>
                  <a:lnTo>
                    <a:pt x="312" y="70"/>
                  </a:lnTo>
                  <a:lnTo>
                    <a:pt x="289" y="70"/>
                  </a:lnTo>
                  <a:lnTo>
                    <a:pt x="242" y="63"/>
                  </a:lnTo>
                  <a:lnTo>
                    <a:pt x="195" y="56"/>
                  </a:lnTo>
                  <a:lnTo>
                    <a:pt x="156" y="49"/>
                  </a:lnTo>
                  <a:lnTo>
                    <a:pt x="117" y="42"/>
                  </a:lnTo>
                  <a:lnTo>
                    <a:pt x="93" y="35"/>
                  </a:lnTo>
                  <a:lnTo>
                    <a:pt x="47" y="21"/>
                  </a:lnTo>
                  <a:lnTo>
                    <a:pt x="23" y="14"/>
                  </a:lnTo>
                  <a:lnTo>
                    <a:pt x="8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48" name="Line 60"/>
            <p:cNvSpPr>
              <a:spLocks noChangeShapeType="1"/>
            </p:cNvSpPr>
            <p:nvPr/>
          </p:nvSpPr>
          <p:spPr bwMode="auto">
            <a:xfrm flipH="1">
              <a:off x="3385824" y="4757830"/>
              <a:ext cx="11100" cy="10566"/>
            </a:xfrm>
            <a:prstGeom prst="line">
              <a:avLst/>
            </a:prstGeom>
            <a:grpFill/>
            <a:ln w="25400">
              <a:solidFill>
                <a:srgbClr val="0A0A0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49" name="Line 61"/>
            <p:cNvSpPr>
              <a:spLocks noChangeShapeType="1"/>
            </p:cNvSpPr>
            <p:nvPr/>
          </p:nvSpPr>
          <p:spPr bwMode="auto">
            <a:xfrm flipH="1">
              <a:off x="3385824" y="4757830"/>
              <a:ext cx="34887" cy="35218"/>
            </a:xfrm>
            <a:prstGeom prst="line">
              <a:avLst/>
            </a:prstGeom>
            <a:grpFill/>
            <a:ln w="25400">
              <a:solidFill>
                <a:srgbClr val="0C0C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50" name="Line 62"/>
            <p:cNvSpPr>
              <a:spLocks noChangeShapeType="1"/>
            </p:cNvSpPr>
            <p:nvPr/>
          </p:nvSpPr>
          <p:spPr bwMode="auto">
            <a:xfrm flipH="1">
              <a:off x="3385824" y="4757830"/>
              <a:ext cx="34887" cy="35218"/>
            </a:xfrm>
            <a:prstGeom prst="line">
              <a:avLst/>
            </a:prstGeom>
            <a:grpFill/>
            <a:ln w="25400">
              <a:solidFill>
                <a:srgbClr val="0E0E0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51" name="Line 63"/>
            <p:cNvSpPr>
              <a:spLocks noChangeShapeType="1"/>
            </p:cNvSpPr>
            <p:nvPr/>
          </p:nvSpPr>
          <p:spPr bwMode="auto">
            <a:xfrm flipH="1">
              <a:off x="3385824" y="4757830"/>
              <a:ext cx="60259" cy="59871"/>
            </a:xfrm>
            <a:prstGeom prst="line">
              <a:avLst/>
            </a:prstGeom>
            <a:grpFill/>
            <a:ln w="25400">
              <a:solidFill>
                <a:srgbClr val="10101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52" name="Line 64"/>
            <p:cNvSpPr>
              <a:spLocks noChangeShapeType="1"/>
            </p:cNvSpPr>
            <p:nvPr/>
          </p:nvSpPr>
          <p:spPr bwMode="auto">
            <a:xfrm flipH="1">
              <a:off x="3385824" y="4757830"/>
              <a:ext cx="84045" cy="84524"/>
            </a:xfrm>
            <a:prstGeom prst="line">
              <a:avLst/>
            </a:prstGeom>
            <a:grpFill/>
            <a:ln w="25400">
              <a:solidFill>
                <a:srgbClr val="12121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53" name="Line 65"/>
            <p:cNvSpPr>
              <a:spLocks noChangeShapeType="1"/>
            </p:cNvSpPr>
            <p:nvPr/>
          </p:nvSpPr>
          <p:spPr bwMode="auto">
            <a:xfrm flipH="1">
              <a:off x="3385824" y="4757830"/>
              <a:ext cx="109417" cy="109177"/>
            </a:xfrm>
            <a:prstGeom prst="line">
              <a:avLst/>
            </a:prstGeom>
            <a:grpFill/>
            <a:ln w="25400">
              <a:solidFill>
                <a:srgbClr val="14141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54" name="Line 66"/>
            <p:cNvSpPr>
              <a:spLocks noChangeShapeType="1"/>
            </p:cNvSpPr>
            <p:nvPr/>
          </p:nvSpPr>
          <p:spPr bwMode="auto">
            <a:xfrm flipH="1">
              <a:off x="3385824" y="4757830"/>
              <a:ext cx="109417" cy="109177"/>
            </a:xfrm>
            <a:prstGeom prst="line">
              <a:avLst/>
            </a:prstGeom>
            <a:grpFill/>
            <a:ln w="25400">
              <a:solidFill>
                <a:srgbClr val="16161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55" name="Line 67"/>
            <p:cNvSpPr>
              <a:spLocks noChangeShapeType="1"/>
            </p:cNvSpPr>
            <p:nvPr/>
          </p:nvSpPr>
          <p:spPr bwMode="auto">
            <a:xfrm flipH="1">
              <a:off x="3385824" y="4757830"/>
              <a:ext cx="133203" cy="133830"/>
            </a:xfrm>
            <a:prstGeom prst="line">
              <a:avLst/>
            </a:prstGeom>
            <a:grpFill/>
            <a:ln w="25400">
              <a:solidFill>
                <a:srgbClr val="18181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56" name="Line 68"/>
            <p:cNvSpPr>
              <a:spLocks noChangeShapeType="1"/>
            </p:cNvSpPr>
            <p:nvPr/>
          </p:nvSpPr>
          <p:spPr bwMode="auto">
            <a:xfrm flipH="1">
              <a:off x="3385824" y="4757830"/>
              <a:ext cx="156990" cy="158483"/>
            </a:xfrm>
            <a:prstGeom prst="line">
              <a:avLst/>
            </a:prstGeom>
            <a:grpFill/>
            <a:ln w="25400">
              <a:solidFill>
                <a:srgbClr val="1A1A1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57" name="Line 69"/>
            <p:cNvSpPr>
              <a:spLocks noChangeShapeType="1"/>
            </p:cNvSpPr>
            <p:nvPr/>
          </p:nvSpPr>
          <p:spPr bwMode="auto">
            <a:xfrm flipH="1">
              <a:off x="3385824" y="4757830"/>
              <a:ext cx="156990" cy="158483"/>
            </a:xfrm>
            <a:prstGeom prst="line">
              <a:avLst/>
            </a:prstGeom>
            <a:grpFill/>
            <a:ln w="25400">
              <a:solidFill>
                <a:srgbClr val="1C1C1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58" name="Line 70"/>
            <p:cNvSpPr>
              <a:spLocks noChangeShapeType="1"/>
            </p:cNvSpPr>
            <p:nvPr/>
          </p:nvSpPr>
          <p:spPr bwMode="auto">
            <a:xfrm flipH="1">
              <a:off x="3385824" y="4757830"/>
              <a:ext cx="182362" cy="183136"/>
            </a:xfrm>
            <a:prstGeom prst="line">
              <a:avLst/>
            </a:prstGeom>
            <a:grpFill/>
            <a:ln w="25400">
              <a:solidFill>
                <a:srgbClr val="1E1E1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59" name="Line 71"/>
            <p:cNvSpPr>
              <a:spLocks noChangeShapeType="1"/>
            </p:cNvSpPr>
            <p:nvPr/>
          </p:nvSpPr>
          <p:spPr bwMode="auto">
            <a:xfrm flipH="1">
              <a:off x="3385824" y="4757830"/>
              <a:ext cx="209320" cy="211311"/>
            </a:xfrm>
            <a:prstGeom prst="line">
              <a:avLst/>
            </a:prstGeom>
            <a:grpFill/>
            <a:ln w="25400">
              <a:solidFill>
                <a:srgbClr val="20202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60" name="Line 72"/>
            <p:cNvSpPr>
              <a:spLocks noChangeShapeType="1"/>
            </p:cNvSpPr>
            <p:nvPr/>
          </p:nvSpPr>
          <p:spPr bwMode="auto">
            <a:xfrm flipH="1">
              <a:off x="3385824" y="4757830"/>
              <a:ext cx="231520" cy="232442"/>
            </a:xfrm>
            <a:prstGeom prst="line">
              <a:avLst/>
            </a:prstGeom>
            <a:grpFill/>
            <a:ln w="25400">
              <a:solidFill>
                <a:srgbClr val="22222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61" name="Line 73"/>
            <p:cNvSpPr>
              <a:spLocks noChangeShapeType="1"/>
            </p:cNvSpPr>
            <p:nvPr/>
          </p:nvSpPr>
          <p:spPr bwMode="auto">
            <a:xfrm flipH="1">
              <a:off x="3385824" y="4757830"/>
              <a:ext cx="231520" cy="232442"/>
            </a:xfrm>
            <a:prstGeom prst="line">
              <a:avLst/>
            </a:prstGeom>
            <a:grpFill/>
            <a:ln w="25400">
              <a:solidFill>
                <a:srgbClr val="2424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62" name="Line 74"/>
            <p:cNvSpPr>
              <a:spLocks noChangeShapeType="1"/>
            </p:cNvSpPr>
            <p:nvPr/>
          </p:nvSpPr>
          <p:spPr bwMode="auto">
            <a:xfrm flipH="1">
              <a:off x="3385824" y="4757830"/>
              <a:ext cx="256892" cy="258856"/>
            </a:xfrm>
            <a:prstGeom prst="line">
              <a:avLst/>
            </a:prstGeom>
            <a:grpFill/>
            <a:ln w="25400">
              <a:solidFill>
                <a:srgbClr val="26262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63" name="Line 75"/>
            <p:cNvSpPr>
              <a:spLocks noChangeShapeType="1"/>
            </p:cNvSpPr>
            <p:nvPr/>
          </p:nvSpPr>
          <p:spPr bwMode="auto">
            <a:xfrm flipH="1">
              <a:off x="3385824" y="4757830"/>
              <a:ext cx="282264" cy="285270"/>
            </a:xfrm>
            <a:prstGeom prst="line">
              <a:avLst/>
            </a:prstGeom>
            <a:grpFill/>
            <a:ln w="25400">
              <a:solidFill>
                <a:srgbClr val="28282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64" name="Line 76"/>
            <p:cNvSpPr>
              <a:spLocks noChangeShapeType="1"/>
            </p:cNvSpPr>
            <p:nvPr/>
          </p:nvSpPr>
          <p:spPr bwMode="auto">
            <a:xfrm flipH="1">
              <a:off x="3385824" y="4757830"/>
              <a:ext cx="282264" cy="285270"/>
            </a:xfrm>
            <a:prstGeom prst="line">
              <a:avLst/>
            </a:prstGeom>
            <a:grpFill/>
            <a:ln w="25400">
              <a:solidFill>
                <a:srgbClr val="2B2B2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65" name="Line 77"/>
            <p:cNvSpPr>
              <a:spLocks noChangeShapeType="1"/>
            </p:cNvSpPr>
            <p:nvPr/>
          </p:nvSpPr>
          <p:spPr bwMode="auto">
            <a:xfrm flipH="1">
              <a:off x="3385824" y="4757830"/>
              <a:ext cx="306051" cy="308162"/>
            </a:xfrm>
            <a:prstGeom prst="line">
              <a:avLst/>
            </a:prstGeom>
            <a:grpFill/>
            <a:ln w="25400">
              <a:solidFill>
                <a:srgbClr val="2D2D2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66" name="Line 78"/>
            <p:cNvSpPr>
              <a:spLocks noChangeShapeType="1"/>
            </p:cNvSpPr>
            <p:nvPr/>
          </p:nvSpPr>
          <p:spPr bwMode="auto">
            <a:xfrm flipH="1">
              <a:off x="3400096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2F2F2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67" name="Line 79"/>
            <p:cNvSpPr>
              <a:spLocks noChangeShapeType="1"/>
            </p:cNvSpPr>
            <p:nvPr/>
          </p:nvSpPr>
          <p:spPr bwMode="auto">
            <a:xfrm flipH="1">
              <a:off x="3411197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31313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68" name="Line 80"/>
            <p:cNvSpPr>
              <a:spLocks noChangeShapeType="1"/>
            </p:cNvSpPr>
            <p:nvPr/>
          </p:nvSpPr>
          <p:spPr bwMode="auto">
            <a:xfrm flipH="1">
              <a:off x="3422297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33333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69" name="Line 81"/>
            <p:cNvSpPr>
              <a:spLocks noChangeShapeType="1"/>
            </p:cNvSpPr>
            <p:nvPr/>
          </p:nvSpPr>
          <p:spPr bwMode="auto">
            <a:xfrm flipH="1">
              <a:off x="3447669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35353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70" name="Line 82"/>
            <p:cNvSpPr>
              <a:spLocks noChangeShapeType="1"/>
            </p:cNvSpPr>
            <p:nvPr/>
          </p:nvSpPr>
          <p:spPr bwMode="auto">
            <a:xfrm flipH="1">
              <a:off x="3473041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37373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71" name="Line 83"/>
            <p:cNvSpPr>
              <a:spLocks noChangeShapeType="1"/>
            </p:cNvSpPr>
            <p:nvPr/>
          </p:nvSpPr>
          <p:spPr bwMode="auto">
            <a:xfrm flipH="1">
              <a:off x="3473041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39393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72" name="Line 84"/>
            <p:cNvSpPr>
              <a:spLocks noChangeShapeType="1"/>
            </p:cNvSpPr>
            <p:nvPr/>
          </p:nvSpPr>
          <p:spPr bwMode="auto">
            <a:xfrm flipH="1">
              <a:off x="3498413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3B3B3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73" name="Line 85"/>
            <p:cNvSpPr>
              <a:spLocks noChangeShapeType="1"/>
            </p:cNvSpPr>
            <p:nvPr/>
          </p:nvSpPr>
          <p:spPr bwMode="auto">
            <a:xfrm flipH="1">
              <a:off x="3522199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3D3D3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74" name="Line 86"/>
            <p:cNvSpPr>
              <a:spLocks noChangeShapeType="1"/>
            </p:cNvSpPr>
            <p:nvPr/>
          </p:nvSpPr>
          <p:spPr bwMode="auto">
            <a:xfrm flipH="1">
              <a:off x="3533300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3F3F3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75" name="Line 87"/>
            <p:cNvSpPr>
              <a:spLocks noChangeShapeType="1"/>
            </p:cNvSpPr>
            <p:nvPr/>
          </p:nvSpPr>
          <p:spPr bwMode="auto">
            <a:xfrm flipH="1">
              <a:off x="3545986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41414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76" name="Line 88"/>
            <p:cNvSpPr>
              <a:spLocks noChangeShapeType="1"/>
            </p:cNvSpPr>
            <p:nvPr/>
          </p:nvSpPr>
          <p:spPr bwMode="auto">
            <a:xfrm flipH="1">
              <a:off x="3569772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43434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77" name="Line 89"/>
            <p:cNvSpPr>
              <a:spLocks noChangeShapeType="1"/>
            </p:cNvSpPr>
            <p:nvPr/>
          </p:nvSpPr>
          <p:spPr bwMode="auto">
            <a:xfrm flipH="1">
              <a:off x="3595144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45454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78" name="Line 90"/>
            <p:cNvSpPr>
              <a:spLocks noChangeShapeType="1"/>
            </p:cNvSpPr>
            <p:nvPr/>
          </p:nvSpPr>
          <p:spPr bwMode="auto">
            <a:xfrm flipH="1">
              <a:off x="3595144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47474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79" name="Line 91"/>
            <p:cNvSpPr>
              <a:spLocks noChangeShapeType="1"/>
            </p:cNvSpPr>
            <p:nvPr/>
          </p:nvSpPr>
          <p:spPr bwMode="auto">
            <a:xfrm flipH="1">
              <a:off x="3620516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49494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80" name="Line 92"/>
            <p:cNvSpPr>
              <a:spLocks noChangeShapeType="1"/>
            </p:cNvSpPr>
            <p:nvPr/>
          </p:nvSpPr>
          <p:spPr bwMode="auto">
            <a:xfrm flipH="1">
              <a:off x="3645888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4B4B4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81" name="Line 93"/>
            <p:cNvSpPr>
              <a:spLocks noChangeShapeType="1"/>
            </p:cNvSpPr>
            <p:nvPr/>
          </p:nvSpPr>
          <p:spPr bwMode="auto">
            <a:xfrm flipH="1">
              <a:off x="3656989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4D4D4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82" name="Line 94"/>
            <p:cNvSpPr>
              <a:spLocks noChangeShapeType="1"/>
            </p:cNvSpPr>
            <p:nvPr/>
          </p:nvSpPr>
          <p:spPr bwMode="auto">
            <a:xfrm flipH="1">
              <a:off x="3699804" y="4745504"/>
              <a:ext cx="317151" cy="322249"/>
            </a:xfrm>
            <a:prstGeom prst="line">
              <a:avLst/>
            </a:prstGeom>
            <a:grpFill/>
            <a:ln w="25400">
              <a:solidFill>
                <a:srgbClr val="4F4F4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83" name="Line 95"/>
            <p:cNvSpPr>
              <a:spLocks noChangeShapeType="1"/>
            </p:cNvSpPr>
            <p:nvPr/>
          </p:nvSpPr>
          <p:spPr bwMode="auto">
            <a:xfrm flipH="1">
              <a:off x="3693461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51515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84" name="Line 96"/>
            <p:cNvSpPr>
              <a:spLocks noChangeShapeType="1"/>
            </p:cNvSpPr>
            <p:nvPr/>
          </p:nvSpPr>
          <p:spPr bwMode="auto">
            <a:xfrm flipH="1">
              <a:off x="3706147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53535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85" name="Line 97"/>
            <p:cNvSpPr>
              <a:spLocks noChangeShapeType="1"/>
            </p:cNvSpPr>
            <p:nvPr/>
          </p:nvSpPr>
          <p:spPr bwMode="auto">
            <a:xfrm flipH="1">
              <a:off x="3718833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56565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86" name="Line 98"/>
            <p:cNvSpPr>
              <a:spLocks noChangeShapeType="1"/>
            </p:cNvSpPr>
            <p:nvPr/>
          </p:nvSpPr>
          <p:spPr bwMode="auto">
            <a:xfrm flipH="1">
              <a:off x="3744205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58585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87" name="Line 99"/>
            <p:cNvSpPr>
              <a:spLocks noChangeShapeType="1"/>
            </p:cNvSpPr>
            <p:nvPr/>
          </p:nvSpPr>
          <p:spPr bwMode="auto">
            <a:xfrm flipH="1">
              <a:off x="3767991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5A5A5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88" name="Line 100"/>
            <p:cNvSpPr>
              <a:spLocks noChangeShapeType="1"/>
            </p:cNvSpPr>
            <p:nvPr/>
          </p:nvSpPr>
          <p:spPr bwMode="auto">
            <a:xfrm flipH="1">
              <a:off x="3780677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5C5C5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89" name="Line 101"/>
            <p:cNvSpPr>
              <a:spLocks noChangeShapeType="1"/>
            </p:cNvSpPr>
            <p:nvPr/>
          </p:nvSpPr>
          <p:spPr bwMode="auto">
            <a:xfrm flipH="1">
              <a:off x="3793364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5E5E5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90" name="Line 102"/>
            <p:cNvSpPr>
              <a:spLocks noChangeShapeType="1"/>
            </p:cNvSpPr>
            <p:nvPr/>
          </p:nvSpPr>
          <p:spPr bwMode="auto">
            <a:xfrm flipH="1">
              <a:off x="3818736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60606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91" name="Line 103"/>
            <p:cNvSpPr>
              <a:spLocks noChangeShapeType="1"/>
            </p:cNvSpPr>
            <p:nvPr/>
          </p:nvSpPr>
          <p:spPr bwMode="auto">
            <a:xfrm flipH="1">
              <a:off x="3831422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62626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92" name="Line 104"/>
            <p:cNvSpPr>
              <a:spLocks noChangeShapeType="1"/>
            </p:cNvSpPr>
            <p:nvPr/>
          </p:nvSpPr>
          <p:spPr bwMode="auto">
            <a:xfrm flipH="1">
              <a:off x="3842522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64646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93" name="Line 105"/>
            <p:cNvSpPr>
              <a:spLocks noChangeShapeType="1"/>
            </p:cNvSpPr>
            <p:nvPr/>
          </p:nvSpPr>
          <p:spPr bwMode="auto">
            <a:xfrm flipH="1">
              <a:off x="3866308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6666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94" name="Line 106"/>
            <p:cNvSpPr>
              <a:spLocks noChangeShapeType="1"/>
            </p:cNvSpPr>
            <p:nvPr/>
          </p:nvSpPr>
          <p:spPr bwMode="auto">
            <a:xfrm flipH="1">
              <a:off x="3891680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68686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95" name="Line 107"/>
            <p:cNvSpPr>
              <a:spLocks noChangeShapeType="1"/>
            </p:cNvSpPr>
            <p:nvPr/>
          </p:nvSpPr>
          <p:spPr bwMode="auto">
            <a:xfrm flipH="1">
              <a:off x="3904366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6A6A6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96" name="Line 108"/>
            <p:cNvSpPr>
              <a:spLocks noChangeShapeType="1"/>
            </p:cNvSpPr>
            <p:nvPr/>
          </p:nvSpPr>
          <p:spPr bwMode="auto">
            <a:xfrm flipH="1">
              <a:off x="3917052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6C6C6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97" name="Line 109"/>
            <p:cNvSpPr>
              <a:spLocks noChangeShapeType="1"/>
            </p:cNvSpPr>
            <p:nvPr/>
          </p:nvSpPr>
          <p:spPr bwMode="auto">
            <a:xfrm flipH="1">
              <a:off x="3940839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6E6E6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98" name="Line 110"/>
            <p:cNvSpPr>
              <a:spLocks noChangeShapeType="1"/>
            </p:cNvSpPr>
            <p:nvPr/>
          </p:nvSpPr>
          <p:spPr bwMode="auto">
            <a:xfrm flipH="1">
              <a:off x="3953525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70707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99" name="Line 111"/>
            <p:cNvSpPr>
              <a:spLocks noChangeShapeType="1"/>
            </p:cNvSpPr>
            <p:nvPr/>
          </p:nvSpPr>
          <p:spPr bwMode="auto">
            <a:xfrm flipH="1">
              <a:off x="3966211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72727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00" name="Line 112"/>
            <p:cNvSpPr>
              <a:spLocks noChangeShapeType="1"/>
            </p:cNvSpPr>
            <p:nvPr/>
          </p:nvSpPr>
          <p:spPr bwMode="auto">
            <a:xfrm flipH="1">
              <a:off x="3989997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74747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01" name="Line 113"/>
            <p:cNvSpPr>
              <a:spLocks noChangeShapeType="1"/>
            </p:cNvSpPr>
            <p:nvPr/>
          </p:nvSpPr>
          <p:spPr bwMode="auto">
            <a:xfrm flipH="1">
              <a:off x="4002683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76767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02" name="Line 114"/>
            <p:cNvSpPr>
              <a:spLocks noChangeShapeType="1"/>
            </p:cNvSpPr>
            <p:nvPr/>
          </p:nvSpPr>
          <p:spPr bwMode="auto">
            <a:xfrm flipH="1">
              <a:off x="4028055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78787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03" name="Line 115"/>
            <p:cNvSpPr>
              <a:spLocks noChangeShapeType="1"/>
            </p:cNvSpPr>
            <p:nvPr/>
          </p:nvSpPr>
          <p:spPr bwMode="auto">
            <a:xfrm flipH="1">
              <a:off x="4040741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7A7A7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04" name="Line 116"/>
            <p:cNvSpPr>
              <a:spLocks noChangeShapeType="1"/>
            </p:cNvSpPr>
            <p:nvPr/>
          </p:nvSpPr>
          <p:spPr bwMode="auto">
            <a:xfrm flipH="1">
              <a:off x="4062942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7C7C7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05" name="Line 117"/>
            <p:cNvSpPr>
              <a:spLocks noChangeShapeType="1"/>
            </p:cNvSpPr>
            <p:nvPr/>
          </p:nvSpPr>
          <p:spPr bwMode="auto">
            <a:xfrm flipH="1">
              <a:off x="4075628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7E7E7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06" name="Line 118"/>
            <p:cNvSpPr>
              <a:spLocks noChangeShapeType="1"/>
            </p:cNvSpPr>
            <p:nvPr/>
          </p:nvSpPr>
          <p:spPr bwMode="auto">
            <a:xfrm flipH="1">
              <a:off x="4088314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81818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07" name="Line 119"/>
            <p:cNvSpPr>
              <a:spLocks noChangeShapeType="1"/>
            </p:cNvSpPr>
            <p:nvPr/>
          </p:nvSpPr>
          <p:spPr bwMode="auto">
            <a:xfrm flipH="1">
              <a:off x="4113686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83838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08" name="Line 120"/>
            <p:cNvSpPr>
              <a:spLocks noChangeShapeType="1"/>
            </p:cNvSpPr>
            <p:nvPr/>
          </p:nvSpPr>
          <p:spPr bwMode="auto">
            <a:xfrm flipH="1">
              <a:off x="4126372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85858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09" name="Line 121"/>
            <p:cNvSpPr>
              <a:spLocks noChangeShapeType="1"/>
            </p:cNvSpPr>
            <p:nvPr/>
          </p:nvSpPr>
          <p:spPr bwMode="auto">
            <a:xfrm flipH="1">
              <a:off x="4151744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87878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10" name="Line 122"/>
            <p:cNvSpPr>
              <a:spLocks noChangeShapeType="1"/>
            </p:cNvSpPr>
            <p:nvPr/>
          </p:nvSpPr>
          <p:spPr bwMode="auto">
            <a:xfrm flipH="1">
              <a:off x="4162844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89898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11" name="Line 123"/>
            <p:cNvSpPr>
              <a:spLocks noChangeShapeType="1"/>
            </p:cNvSpPr>
            <p:nvPr/>
          </p:nvSpPr>
          <p:spPr bwMode="auto">
            <a:xfrm flipH="1">
              <a:off x="4186631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8B8B8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12" name="Line 124"/>
            <p:cNvSpPr>
              <a:spLocks noChangeShapeType="1"/>
            </p:cNvSpPr>
            <p:nvPr/>
          </p:nvSpPr>
          <p:spPr bwMode="auto">
            <a:xfrm flipH="1">
              <a:off x="4199317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8D8D8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13" name="Line 125"/>
            <p:cNvSpPr>
              <a:spLocks noChangeShapeType="1"/>
            </p:cNvSpPr>
            <p:nvPr/>
          </p:nvSpPr>
          <p:spPr bwMode="auto">
            <a:xfrm flipH="1">
              <a:off x="4210417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8F8F8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14" name="Line 126"/>
            <p:cNvSpPr>
              <a:spLocks noChangeShapeType="1"/>
            </p:cNvSpPr>
            <p:nvPr/>
          </p:nvSpPr>
          <p:spPr bwMode="auto">
            <a:xfrm flipH="1">
              <a:off x="4235789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91919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15" name="Line 127"/>
            <p:cNvSpPr>
              <a:spLocks noChangeShapeType="1"/>
            </p:cNvSpPr>
            <p:nvPr/>
          </p:nvSpPr>
          <p:spPr bwMode="auto">
            <a:xfrm flipH="1">
              <a:off x="4248475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93939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16" name="Line 128"/>
            <p:cNvSpPr>
              <a:spLocks noChangeShapeType="1"/>
            </p:cNvSpPr>
            <p:nvPr/>
          </p:nvSpPr>
          <p:spPr bwMode="auto">
            <a:xfrm flipH="1">
              <a:off x="4273847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95959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17" name="Line 129"/>
            <p:cNvSpPr>
              <a:spLocks noChangeShapeType="1"/>
            </p:cNvSpPr>
            <p:nvPr/>
          </p:nvSpPr>
          <p:spPr bwMode="auto">
            <a:xfrm flipH="1">
              <a:off x="4286533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97979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18" name="Line 130"/>
            <p:cNvSpPr>
              <a:spLocks noChangeShapeType="1"/>
            </p:cNvSpPr>
            <p:nvPr/>
          </p:nvSpPr>
          <p:spPr bwMode="auto">
            <a:xfrm flipH="1">
              <a:off x="4296048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9999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19" name="Line 131"/>
            <p:cNvSpPr>
              <a:spLocks noChangeShapeType="1"/>
            </p:cNvSpPr>
            <p:nvPr/>
          </p:nvSpPr>
          <p:spPr bwMode="auto">
            <a:xfrm flipH="1">
              <a:off x="4321420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9B9B9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20" name="Line 132"/>
            <p:cNvSpPr>
              <a:spLocks noChangeShapeType="1"/>
            </p:cNvSpPr>
            <p:nvPr/>
          </p:nvSpPr>
          <p:spPr bwMode="auto">
            <a:xfrm flipH="1">
              <a:off x="4334106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9D9D9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21" name="Line 133"/>
            <p:cNvSpPr>
              <a:spLocks noChangeShapeType="1"/>
            </p:cNvSpPr>
            <p:nvPr/>
          </p:nvSpPr>
          <p:spPr bwMode="auto">
            <a:xfrm flipH="1">
              <a:off x="4359478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9F9F9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22" name="Line 134"/>
            <p:cNvSpPr>
              <a:spLocks noChangeShapeType="1"/>
            </p:cNvSpPr>
            <p:nvPr/>
          </p:nvSpPr>
          <p:spPr bwMode="auto">
            <a:xfrm flipH="1">
              <a:off x="4372164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A1A1A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23" name="Line 135"/>
            <p:cNvSpPr>
              <a:spLocks noChangeShapeType="1"/>
            </p:cNvSpPr>
            <p:nvPr/>
          </p:nvSpPr>
          <p:spPr bwMode="auto">
            <a:xfrm flipH="1">
              <a:off x="4395950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A3A3A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24" name="Line 136"/>
            <p:cNvSpPr>
              <a:spLocks noChangeShapeType="1"/>
            </p:cNvSpPr>
            <p:nvPr/>
          </p:nvSpPr>
          <p:spPr bwMode="auto">
            <a:xfrm flipH="1">
              <a:off x="4408637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A5A5A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25" name="Line 137"/>
            <p:cNvSpPr>
              <a:spLocks noChangeShapeType="1"/>
            </p:cNvSpPr>
            <p:nvPr/>
          </p:nvSpPr>
          <p:spPr bwMode="auto">
            <a:xfrm flipH="1">
              <a:off x="4419737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A7A7A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26" name="Line 138"/>
            <p:cNvSpPr>
              <a:spLocks noChangeShapeType="1"/>
            </p:cNvSpPr>
            <p:nvPr/>
          </p:nvSpPr>
          <p:spPr bwMode="auto">
            <a:xfrm flipH="1">
              <a:off x="4445109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A9A9A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27" name="Line 139"/>
            <p:cNvSpPr>
              <a:spLocks noChangeShapeType="1"/>
            </p:cNvSpPr>
            <p:nvPr/>
          </p:nvSpPr>
          <p:spPr bwMode="auto">
            <a:xfrm flipH="1">
              <a:off x="4456209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ACACA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28" name="Line 140"/>
            <p:cNvSpPr>
              <a:spLocks noChangeShapeType="1"/>
            </p:cNvSpPr>
            <p:nvPr/>
          </p:nvSpPr>
          <p:spPr bwMode="auto">
            <a:xfrm flipH="1">
              <a:off x="4483167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AEAEA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29" name="Line 141"/>
            <p:cNvSpPr>
              <a:spLocks noChangeShapeType="1"/>
            </p:cNvSpPr>
            <p:nvPr/>
          </p:nvSpPr>
          <p:spPr bwMode="auto">
            <a:xfrm flipH="1">
              <a:off x="4494267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B0B0B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30" name="Line 142"/>
            <p:cNvSpPr>
              <a:spLocks noChangeShapeType="1"/>
            </p:cNvSpPr>
            <p:nvPr/>
          </p:nvSpPr>
          <p:spPr bwMode="auto">
            <a:xfrm flipH="1">
              <a:off x="4519639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B2B2B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31" name="Line 143"/>
            <p:cNvSpPr>
              <a:spLocks noChangeShapeType="1"/>
            </p:cNvSpPr>
            <p:nvPr/>
          </p:nvSpPr>
          <p:spPr bwMode="auto">
            <a:xfrm flipH="1">
              <a:off x="4532325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32" name="Line 144"/>
            <p:cNvSpPr>
              <a:spLocks noChangeShapeType="1"/>
            </p:cNvSpPr>
            <p:nvPr/>
          </p:nvSpPr>
          <p:spPr bwMode="auto">
            <a:xfrm flipH="1">
              <a:off x="4545011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B6B6B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33" name="Line 145"/>
            <p:cNvSpPr>
              <a:spLocks noChangeShapeType="1"/>
            </p:cNvSpPr>
            <p:nvPr/>
          </p:nvSpPr>
          <p:spPr bwMode="auto">
            <a:xfrm flipH="1">
              <a:off x="4568798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B8B8B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34" name="Line 146"/>
            <p:cNvSpPr>
              <a:spLocks noChangeShapeType="1"/>
            </p:cNvSpPr>
            <p:nvPr/>
          </p:nvSpPr>
          <p:spPr bwMode="auto">
            <a:xfrm flipH="1">
              <a:off x="4581484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BABAB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35" name="Line 147"/>
            <p:cNvSpPr>
              <a:spLocks noChangeShapeType="1"/>
            </p:cNvSpPr>
            <p:nvPr/>
          </p:nvSpPr>
          <p:spPr bwMode="auto">
            <a:xfrm flipH="1">
              <a:off x="4594170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BCBCB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36" name="Line 148"/>
            <p:cNvSpPr>
              <a:spLocks noChangeShapeType="1"/>
            </p:cNvSpPr>
            <p:nvPr/>
          </p:nvSpPr>
          <p:spPr bwMode="auto">
            <a:xfrm flipH="1">
              <a:off x="4617956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BEBEB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37" name="Line 149"/>
            <p:cNvSpPr>
              <a:spLocks noChangeShapeType="1"/>
            </p:cNvSpPr>
            <p:nvPr/>
          </p:nvSpPr>
          <p:spPr bwMode="auto">
            <a:xfrm flipH="1">
              <a:off x="4641743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38" name="Line 150"/>
            <p:cNvSpPr>
              <a:spLocks noChangeShapeType="1"/>
            </p:cNvSpPr>
            <p:nvPr/>
          </p:nvSpPr>
          <p:spPr bwMode="auto">
            <a:xfrm flipH="1">
              <a:off x="4654429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C2C2C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39" name="Line 151"/>
            <p:cNvSpPr>
              <a:spLocks noChangeShapeType="1"/>
            </p:cNvSpPr>
            <p:nvPr/>
          </p:nvSpPr>
          <p:spPr bwMode="auto">
            <a:xfrm flipH="1">
              <a:off x="4667115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C4C4C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40" name="Line 152"/>
            <p:cNvSpPr>
              <a:spLocks noChangeShapeType="1"/>
            </p:cNvSpPr>
            <p:nvPr/>
          </p:nvSpPr>
          <p:spPr bwMode="auto">
            <a:xfrm flipH="1">
              <a:off x="4692487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C6C6C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41" name="Line 153"/>
            <p:cNvSpPr>
              <a:spLocks noChangeShapeType="1"/>
            </p:cNvSpPr>
            <p:nvPr/>
          </p:nvSpPr>
          <p:spPr bwMode="auto">
            <a:xfrm flipH="1">
              <a:off x="4703587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C8C8C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42" name="Line 154"/>
            <p:cNvSpPr>
              <a:spLocks noChangeShapeType="1"/>
            </p:cNvSpPr>
            <p:nvPr/>
          </p:nvSpPr>
          <p:spPr bwMode="auto">
            <a:xfrm flipH="1">
              <a:off x="4716273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CACAC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43" name="Line 155"/>
            <p:cNvSpPr>
              <a:spLocks noChangeShapeType="1"/>
            </p:cNvSpPr>
            <p:nvPr/>
          </p:nvSpPr>
          <p:spPr bwMode="auto">
            <a:xfrm flipH="1">
              <a:off x="4741645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CCCC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44" name="Line 156"/>
            <p:cNvSpPr>
              <a:spLocks noChangeShapeType="1"/>
            </p:cNvSpPr>
            <p:nvPr/>
          </p:nvSpPr>
          <p:spPr bwMode="auto">
            <a:xfrm flipH="1">
              <a:off x="4765431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45" name="Line 157"/>
            <p:cNvSpPr>
              <a:spLocks noChangeShapeType="1"/>
            </p:cNvSpPr>
            <p:nvPr/>
          </p:nvSpPr>
          <p:spPr bwMode="auto">
            <a:xfrm flipH="1">
              <a:off x="4778117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D0D0D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46" name="Line 158"/>
            <p:cNvSpPr>
              <a:spLocks noChangeShapeType="1"/>
            </p:cNvSpPr>
            <p:nvPr/>
          </p:nvSpPr>
          <p:spPr bwMode="auto">
            <a:xfrm flipH="1">
              <a:off x="4790803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D2D2D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47" name="Line 159"/>
            <p:cNvSpPr>
              <a:spLocks noChangeShapeType="1"/>
            </p:cNvSpPr>
            <p:nvPr/>
          </p:nvSpPr>
          <p:spPr bwMode="auto">
            <a:xfrm flipH="1">
              <a:off x="4814590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D4D4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48" name="Line 160"/>
            <p:cNvSpPr>
              <a:spLocks noChangeShapeType="1"/>
            </p:cNvSpPr>
            <p:nvPr/>
          </p:nvSpPr>
          <p:spPr bwMode="auto">
            <a:xfrm flipH="1">
              <a:off x="4827276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D7D7D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49" name="Line 161"/>
            <p:cNvSpPr>
              <a:spLocks noChangeShapeType="1"/>
            </p:cNvSpPr>
            <p:nvPr/>
          </p:nvSpPr>
          <p:spPr bwMode="auto">
            <a:xfrm flipH="1">
              <a:off x="4838376" y="4757830"/>
              <a:ext cx="317151" cy="322249"/>
            </a:xfrm>
            <a:prstGeom prst="line">
              <a:avLst/>
            </a:prstGeom>
            <a:grpFill/>
            <a:ln w="25400">
              <a:solidFill>
                <a:srgbClr val="D9D9D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50" name="Line 162"/>
            <p:cNvSpPr>
              <a:spLocks noChangeShapeType="1"/>
            </p:cNvSpPr>
            <p:nvPr/>
          </p:nvSpPr>
          <p:spPr bwMode="auto">
            <a:xfrm flipH="1">
              <a:off x="4863748" y="4784244"/>
              <a:ext cx="291779" cy="295835"/>
            </a:xfrm>
            <a:prstGeom prst="line">
              <a:avLst/>
            </a:prstGeom>
            <a:grpFill/>
            <a:ln w="25400">
              <a:solidFill>
                <a:srgbClr val="DBDBD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51" name="Line 163"/>
            <p:cNvSpPr>
              <a:spLocks noChangeShapeType="1"/>
            </p:cNvSpPr>
            <p:nvPr/>
          </p:nvSpPr>
          <p:spPr bwMode="auto">
            <a:xfrm flipH="1">
              <a:off x="4885949" y="4807136"/>
              <a:ext cx="269578" cy="272943"/>
            </a:xfrm>
            <a:prstGeom prst="line">
              <a:avLst/>
            </a:prstGeom>
            <a:grpFill/>
            <a:ln w="25400">
              <a:solidFill>
                <a:srgbClr val="DDDD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52" name="Line 164"/>
            <p:cNvSpPr>
              <a:spLocks noChangeShapeType="1"/>
            </p:cNvSpPr>
            <p:nvPr/>
          </p:nvSpPr>
          <p:spPr bwMode="auto">
            <a:xfrm flipH="1">
              <a:off x="4885949" y="4807136"/>
              <a:ext cx="269578" cy="272943"/>
            </a:xfrm>
            <a:prstGeom prst="line">
              <a:avLst/>
            </a:prstGeom>
            <a:grpFill/>
            <a:ln w="25400">
              <a:solidFill>
                <a:srgbClr val="DFDFD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53" name="Line 165"/>
            <p:cNvSpPr>
              <a:spLocks noChangeShapeType="1"/>
            </p:cNvSpPr>
            <p:nvPr/>
          </p:nvSpPr>
          <p:spPr bwMode="auto">
            <a:xfrm flipH="1">
              <a:off x="4912907" y="4833550"/>
              <a:ext cx="242621" cy="246529"/>
            </a:xfrm>
            <a:prstGeom prst="line">
              <a:avLst/>
            </a:prstGeom>
            <a:grpFill/>
            <a:ln w="25400">
              <a:solidFill>
                <a:srgbClr val="E1E1E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54" name="Line 166"/>
            <p:cNvSpPr>
              <a:spLocks noChangeShapeType="1"/>
            </p:cNvSpPr>
            <p:nvPr/>
          </p:nvSpPr>
          <p:spPr bwMode="auto">
            <a:xfrm flipH="1">
              <a:off x="4936693" y="4858203"/>
              <a:ext cx="218834" cy="221876"/>
            </a:xfrm>
            <a:prstGeom prst="line">
              <a:avLst/>
            </a:prstGeom>
            <a:grpFill/>
            <a:ln w="25400">
              <a:solidFill>
                <a:srgbClr val="E3E3E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55" name="Line 167"/>
            <p:cNvSpPr>
              <a:spLocks noChangeShapeType="1"/>
            </p:cNvSpPr>
            <p:nvPr/>
          </p:nvSpPr>
          <p:spPr bwMode="auto">
            <a:xfrm flipH="1">
              <a:off x="4949379" y="4870529"/>
              <a:ext cx="206148" cy="209550"/>
            </a:xfrm>
            <a:prstGeom prst="line">
              <a:avLst/>
            </a:prstGeom>
            <a:grpFill/>
            <a:ln w="25400">
              <a:solidFill>
                <a:srgbClr val="E5E5E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56" name="Line 168"/>
            <p:cNvSpPr>
              <a:spLocks noChangeShapeType="1"/>
            </p:cNvSpPr>
            <p:nvPr/>
          </p:nvSpPr>
          <p:spPr bwMode="auto">
            <a:xfrm flipH="1">
              <a:off x="4962065" y="4882856"/>
              <a:ext cx="193462" cy="197224"/>
            </a:xfrm>
            <a:prstGeom prst="line">
              <a:avLst/>
            </a:prstGeom>
            <a:grpFill/>
            <a:ln w="25400">
              <a:solidFill>
                <a:srgbClr val="E7E7E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57" name="Line 169"/>
            <p:cNvSpPr>
              <a:spLocks noChangeShapeType="1"/>
            </p:cNvSpPr>
            <p:nvPr/>
          </p:nvSpPr>
          <p:spPr bwMode="auto">
            <a:xfrm flipH="1">
              <a:off x="4985851" y="4907509"/>
              <a:ext cx="169676" cy="172571"/>
            </a:xfrm>
            <a:prstGeom prst="line">
              <a:avLst/>
            </a:prstGeom>
            <a:grpFill/>
            <a:ln w="25400">
              <a:solidFill>
                <a:srgbClr val="E9E9E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58" name="Line 170"/>
            <p:cNvSpPr>
              <a:spLocks noChangeShapeType="1"/>
            </p:cNvSpPr>
            <p:nvPr/>
          </p:nvSpPr>
          <p:spPr bwMode="auto">
            <a:xfrm flipH="1">
              <a:off x="5009638" y="4932162"/>
              <a:ext cx="145889" cy="147918"/>
            </a:xfrm>
            <a:prstGeom prst="line">
              <a:avLst/>
            </a:prstGeom>
            <a:grpFill/>
            <a:ln w="25400">
              <a:solidFill>
                <a:srgbClr val="EBEBE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59" name="Line 171"/>
            <p:cNvSpPr>
              <a:spLocks noChangeShapeType="1"/>
            </p:cNvSpPr>
            <p:nvPr/>
          </p:nvSpPr>
          <p:spPr bwMode="auto">
            <a:xfrm flipH="1">
              <a:off x="5009638" y="4932162"/>
              <a:ext cx="145889" cy="147918"/>
            </a:xfrm>
            <a:prstGeom prst="line">
              <a:avLst/>
            </a:prstGeom>
            <a:grpFill/>
            <a:ln w="25400">
              <a:solidFill>
                <a:srgbClr val="EDEDE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60" name="Line 172"/>
            <p:cNvSpPr>
              <a:spLocks noChangeShapeType="1"/>
            </p:cNvSpPr>
            <p:nvPr/>
          </p:nvSpPr>
          <p:spPr bwMode="auto">
            <a:xfrm flipH="1">
              <a:off x="5035010" y="4956814"/>
              <a:ext cx="120517" cy="123265"/>
            </a:xfrm>
            <a:prstGeom prst="line">
              <a:avLst/>
            </a:prstGeom>
            <a:grpFill/>
            <a:ln w="25400">
              <a:solidFill>
                <a:srgbClr val="EFEFE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61" name="Line 173"/>
            <p:cNvSpPr>
              <a:spLocks noChangeShapeType="1"/>
            </p:cNvSpPr>
            <p:nvPr/>
          </p:nvSpPr>
          <p:spPr bwMode="auto">
            <a:xfrm flipH="1">
              <a:off x="5058796" y="4981467"/>
              <a:ext cx="96731" cy="98612"/>
            </a:xfrm>
            <a:prstGeom prst="line">
              <a:avLst/>
            </a:prstGeom>
            <a:grpFill/>
            <a:ln w="25400">
              <a:solidFill>
                <a:srgbClr val="F1F1F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62" name="Line 174"/>
            <p:cNvSpPr>
              <a:spLocks noChangeShapeType="1"/>
            </p:cNvSpPr>
            <p:nvPr/>
          </p:nvSpPr>
          <p:spPr bwMode="auto">
            <a:xfrm flipH="1">
              <a:off x="5071482" y="4993794"/>
              <a:ext cx="84045" cy="86285"/>
            </a:xfrm>
            <a:prstGeom prst="line">
              <a:avLst/>
            </a:prstGeom>
            <a:grpFill/>
            <a:ln w="25400">
              <a:solidFill>
                <a:srgbClr val="F3F3F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63" name="Line 175"/>
            <p:cNvSpPr>
              <a:spLocks noChangeShapeType="1"/>
            </p:cNvSpPr>
            <p:nvPr/>
          </p:nvSpPr>
          <p:spPr bwMode="auto">
            <a:xfrm flipH="1">
              <a:off x="5082582" y="5006120"/>
              <a:ext cx="72945" cy="73959"/>
            </a:xfrm>
            <a:prstGeom prst="line">
              <a:avLst/>
            </a:prstGeom>
            <a:grpFill/>
            <a:ln w="25400">
              <a:solidFill>
                <a:srgbClr val="F5F5F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64" name="Line 176"/>
            <p:cNvSpPr>
              <a:spLocks noChangeShapeType="1"/>
            </p:cNvSpPr>
            <p:nvPr/>
          </p:nvSpPr>
          <p:spPr bwMode="auto">
            <a:xfrm flipH="1">
              <a:off x="5109540" y="5032534"/>
              <a:ext cx="45987" cy="47545"/>
            </a:xfrm>
            <a:prstGeom prst="line">
              <a:avLst/>
            </a:prstGeom>
            <a:grpFill/>
            <a:ln w="25400">
              <a:solidFill>
                <a:srgbClr val="F7F7F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65" name="Line 177"/>
            <p:cNvSpPr>
              <a:spLocks noChangeShapeType="1"/>
            </p:cNvSpPr>
            <p:nvPr/>
          </p:nvSpPr>
          <p:spPr bwMode="auto">
            <a:xfrm flipH="1">
              <a:off x="5131741" y="5055426"/>
              <a:ext cx="23786" cy="24653"/>
            </a:xfrm>
            <a:prstGeom prst="line">
              <a:avLst/>
            </a:prstGeom>
            <a:grpFill/>
            <a:ln w="25400">
              <a:solidFill>
                <a:srgbClr val="F9F9F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66" name="Line 178"/>
            <p:cNvSpPr>
              <a:spLocks noChangeShapeType="1"/>
            </p:cNvSpPr>
            <p:nvPr/>
          </p:nvSpPr>
          <p:spPr bwMode="auto">
            <a:xfrm flipH="1">
              <a:off x="5131741" y="5055426"/>
              <a:ext cx="23786" cy="24653"/>
            </a:xfrm>
            <a:prstGeom prst="line">
              <a:avLst/>
            </a:prstGeom>
            <a:grpFill/>
            <a:ln w="25400">
              <a:solidFill>
                <a:srgbClr val="FBFBF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67" name="Rectangle 179"/>
            <p:cNvSpPr>
              <a:spLocks noChangeArrowheads="1"/>
            </p:cNvSpPr>
            <p:nvPr/>
          </p:nvSpPr>
          <p:spPr bwMode="auto">
            <a:xfrm>
              <a:off x="3392167" y="4764874"/>
              <a:ext cx="1757017" cy="308162"/>
            </a:xfrm>
            <a:prstGeom prst="rect">
              <a:avLst/>
            </a:prstGeom>
            <a:grp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68" name="Line 180"/>
            <p:cNvSpPr>
              <a:spLocks noChangeShapeType="1"/>
            </p:cNvSpPr>
            <p:nvPr/>
          </p:nvSpPr>
          <p:spPr bwMode="auto">
            <a:xfrm>
              <a:off x="3596730" y="5067753"/>
              <a:ext cx="23786" cy="22892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69" name="Line 181"/>
            <p:cNvSpPr>
              <a:spLocks noChangeShapeType="1"/>
            </p:cNvSpPr>
            <p:nvPr/>
          </p:nvSpPr>
          <p:spPr bwMode="auto">
            <a:xfrm>
              <a:off x="3622102" y="5092406"/>
              <a:ext cx="23786" cy="22892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70" name="Line 182"/>
            <p:cNvSpPr>
              <a:spLocks noChangeShapeType="1"/>
            </p:cNvSpPr>
            <p:nvPr/>
          </p:nvSpPr>
          <p:spPr bwMode="auto">
            <a:xfrm>
              <a:off x="3647474" y="5117059"/>
              <a:ext cx="34887" cy="22892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71" name="Line 183"/>
            <p:cNvSpPr>
              <a:spLocks noChangeShapeType="1"/>
            </p:cNvSpPr>
            <p:nvPr/>
          </p:nvSpPr>
          <p:spPr bwMode="auto">
            <a:xfrm>
              <a:off x="3683946" y="5141712"/>
              <a:ext cx="36472" cy="22892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72" name="Line 184"/>
            <p:cNvSpPr>
              <a:spLocks noChangeShapeType="1"/>
            </p:cNvSpPr>
            <p:nvPr/>
          </p:nvSpPr>
          <p:spPr bwMode="auto">
            <a:xfrm>
              <a:off x="3720419" y="5166364"/>
              <a:ext cx="36472" cy="22892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73" name="Line 185"/>
            <p:cNvSpPr>
              <a:spLocks noChangeShapeType="1"/>
            </p:cNvSpPr>
            <p:nvPr/>
          </p:nvSpPr>
          <p:spPr bwMode="auto">
            <a:xfrm>
              <a:off x="3761648" y="5191017"/>
              <a:ext cx="33301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74" name="Line 186"/>
            <p:cNvSpPr>
              <a:spLocks noChangeShapeType="1"/>
            </p:cNvSpPr>
            <p:nvPr/>
          </p:nvSpPr>
          <p:spPr bwMode="auto">
            <a:xfrm>
              <a:off x="3794949" y="5203344"/>
              <a:ext cx="23786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75" name="Line 187"/>
            <p:cNvSpPr>
              <a:spLocks noChangeShapeType="1"/>
            </p:cNvSpPr>
            <p:nvPr/>
          </p:nvSpPr>
          <p:spPr bwMode="auto">
            <a:xfrm>
              <a:off x="3825079" y="5215670"/>
              <a:ext cx="44401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76" name="Line 188"/>
            <p:cNvSpPr>
              <a:spLocks noChangeShapeType="1"/>
            </p:cNvSpPr>
            <p:nvPr/>
          </p:nvSpPr>
          <p:spPr bwMode="auto">
            <a:xfrm>
              <a:off x="3869480" y="5227997"/>
              <a:ext cx="11100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77" name="Line 189"/>
            <p:cNvSpPr>
              <a:spLocks noChangeShapeType="1"/>
            </p:cNvSpPr>
            <p:nvPr/>
          </p:nvSpPr>
          <p:spPr bwMode="auto">
            <a:xfrm>
              <a:off x="3880580" y="5227997"/>
              <a:ext cx="74530" cy="1232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78" name="Line 190"/>
            <p:cNvSpPr>
              <a:spLocks noChangeShapeType="1"/>
            </p:cNvSpPr>
            <p:nvPr/>
          </p:nvSpPr>
          <p:spPr bwMode="auto">
            <a:xfrm>
              <a:off x="3955111" y="5240323"/>
              <a:ext cx="149061" cy="1232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79" name="Line 191"/>
            <p:cNvSpPr>
              <a:spLocks noChangeShapeType="1"/>
            </p:cNvSpPr>
            <p:nvPr/>
          </p:nvSpPr>
          <p:spPr bwMode="auto">
            <a:xfrm>
              <a:off x="4104172" y="5252650"/>
              <a:ext cx="74530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80" name="Line 192"/>
            <p:cNvSpPr>
              <a:spLocks noChangeShapeType="1"/>
            </p:cNvSpPr>
            <p:nvPr/>
          </p:nvSpPr>
          <p:spPr bwMode="auto">
            <a:xfrm>
              <a:off x="4178702" y="5252650"/>
              <a:ext cx="11100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81" name="Line 193"/>
            <p:cNvSpPr>
              <a:spLocks noChangeShapeType="1"/>
            </p:cNvSpPr>
            <p:nvPr/>
          </p:nvSpPr>
          <p:spPr bwMode="auto">
            <a:xfrm>
              <a:off x="4189802" y="5252650"/>
              <a:ext cx="38058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82" name="Line 194"/>
            <p:cNvSpPr>
              <a:spLocks noChangeShapeType="1"/>
            </p:cNvSpPr>
            <p:nvPr/>
          </p:nvSpPr>
          <p:spPr bwMode="auto">
            <a:xfrm>
              <a:off x="4227860" y="5252650"/>
              <a:ext cx="25372" cy="1232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83" name="Line 195"/>
            <p:cNvSpPr>
              <a:spLocks noChangeShapeType="1"/>
            </p:cNvSpPr>
            <p:nvPr/>
          </p:nvSpPr>
          <p:spPr bwMode="auto">
            <a:xfrm>
              <a:off x="4253233" y="5264976"/>
              <a:ext cx="1586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84" name="Line 196"/>
            <p:cNvSpPr>
              <a:spLocks noChangeShapeType="1"/>
            </p:cNvSpPr>
            <p:nvPr/>
          </p:nvSpPr>
          <p:spPr bwMode="auto">
            <a:xfrm>
              <a:off x="4253233" y="5264976"/>
              <a:ext cx="11100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85" name="Line 197"/>
            <p:cNvSpPr>
              <a:spLocks noChangeShapeType="1"/>
            </p:cNvSpPr>
            <p:nvPr/>
          </p:nvSpPr>
          <p:spPr bwMode="auto">
            <a:xfrm>
              <a:off x="4264333" y="5264976"/>
              <a:ext cx="1586" cy="1232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86" name="Line 198"/>
            <p:cNvSpPr>
              <a:spLocks noChangeShapeType="1"/>
            </p:cNvSpPr>
            <p:nvPr/>
          </p:nvSpPr>
          <p:spPr bwMode="auto">
            <a:xfrm flipH="1">
              <a:off x="4240546" y="5277303"/>
              <a:ext cx="23786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87" name="Line 199"/>
            <p:cNvSpPr>
              <a:spLocks noChangeShapeType="1"/>
            </p:cNvSpPr>
            <p:nvPr/>
          </p:nvSpPr>
          <p:spPr bwMode="auto">
            <a:xfrm flipH="1">
              <a:off x="4215174" y="5289629"/>
              <a:ext cx="22201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88" name="Line 200"/>
            <p:cNvSpPr>
              <a:spLocks noChangeShapeType="1"/>
            </p:cNvSpPr>
            <p:nvPr/>
          </p:nvSpPr>
          <p:spPr bwMode="auto">
            <a:xfrm flipH="1">
              <a:off x="4202488" y="5301956"/>
              <a:ext cx="12686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89" name="Line 201"/>
            <p:cNvSpPr>
              <a:spLocks noChangeShapeType="1"/>
            </p:cNvSpPr>
            <p:nvPr/>
          </p:nvSpPr>
          <p:spPr bwMode="auto">
            <a:xfrm flipH="1">
              <a:off x="4166016" y="5301956"/>
              <a:ext cx="36472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90" name="Line 202"/>
            <p:cNvSpPr>
              <a:spLocks noChangeShapeType="1"/>
            </p:cNvSpPr>
            <p:nvPr/>
          </p:nvSpPr>
          <p:spPr bwMode="auto">
            <a:xfrm flipH="1">
              <a:off x="4104172" y="5314282"/>
              <a:ext cx="61844" cy="1232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91" name="Line 203"/>
            <p:cNvSpPr>
              <a:spLocks noChangeShapeType="1"/>
            </p:cNvSpPr>
            <p:nvPr/>
          </p:nvSpPr>
          <p:spPr bwMode="auto">
            <a:xfrm flipH="1">
              <a:off x="4042327" y="5326609"/>
              <a:ext cx="61844" cy="1232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92" name="Line 204"/>
            <p:cNvSpPr>
              <a:spLocks noChangeShapeType="1"/>
            </p:cNvSpPr>
            <p:nvPr/>
          </p:nvSpPr>
          <p:spPr bwMode="auto">
            <a:xfrm flipH="1">
              <a:off x="3980483" y="5340696"/>
              <a:ext cx="61844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93" name="Line 205"/>
            <p:cNvSpPr>
              <a:spLocks noChangeShapeType="1"/>
            </p:cNvSpPr>
            <p:nvPr/>
          </p:nvSpPr>
          <p:spPr bwMode="auto">
            <a:xfrm flipH="1">
              <a:off x="3942425" y="5340696"/>
              <a:ext cx="38058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94" name="Line 206"/>
            <p:cNvSpPr>
              <a:spLocks noChangeShapeType="1"/>
            </p:cNvSpPr>
            <p:nvPr/>
          </p:nvSpPr>
          <p:spPr bwMode="auto">
            <a:xfrm flipH="1">
              <a:off x="3918638" y="5340696"/>
              <a:ext cx="23786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95" name="Line 207"/>
            <p:cNvSpPr>
              <a:spLocks noChangeShapeType="1"/>
            </p:cNvSpPr>
            <p:nvPr/>
          </p:nvSpPr>
          <p:spPr bwMode="auto">
            <a:xfrm flipH="1">
              <a:off x="3844108" y="5340696"/>
              <a:ext cx="65016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96" name="Line 208"/>
            <p:cNvSpPr>
              <a:spLocks noChangeShapeType="1"/>
            </p:cNvSpPr>
            <p:nvPr/>
          </p:nvSpPr>
          <p:spPr bwMode="auto">
            <a:xfrm flipH="1">
              <a:off x="3806050" y="5353022"/>
              <a:ext cx="38058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97" name="Line 209"/>
            <p:cNvSpPr>
              <a:spLocks noChangeShapeType="1"/>
            </p:cNvSpPr>
            <p:nvPr/>
          </p:nvSpPr>
          <p:spPr bwMode="auto">
            <a:xfrm flipH="1">
              <a:off x="3744205" y="5353022"/>
              <a:ext cx="61844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98" name="Line 210"/>
            <p:cNvSpPr>
              <a:spLocks noChangeShapeType="1"/>
            </p:cNvSpPr>
            <p:nvPr/>
          </p:nvSpPr>
          <p:spPr bwMode="auto">
            <a:xfrm flipH="1">
              <a:off x="3733105" y="5365349"/>
              <a:ext cx="11100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99" name="Line 211"/>
            <p:cNvSpPr>
              <a:spLocks noChangeShapeType="1"/>
            </p:cNvSpPr>
            <p:nvPr/>
          </p:nvSpPr>
          <p:spPr bwMode="auto">
            <a:xfrm flipH="1">
              <a:off x="3720419" y="5365349"/>
              <a:ext cx="12686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00" name="Line 212"/>
            <p:cNvSpPr>
              <a:spLocks noChangeShapeType="1"/>
            </p:cNvSpPr>
            <p:nvPr/>
          </p:nvSpPr>
          <p:spPr bwMode="auto">
            <a:xfrm flipH="1">
              <a:off x="3695047" y="5365349"/>
              <a:ext cx="22201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01" name="Line 213"/>
            <p:cNvSpPr>
              <a:spLocks noChangeShapeType="1"/>
            </p:cNvSpPr>
            <p:nvPr/>
          </p:nvSpPr>
          <p:spPr bwMode="auto">
            <a:xfrm>
              <a:off x="3695047" y="5377675"/>
              <a:ext cx="1586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02" name="Line 214"/>
            <p:cNvSpPr>
              <a:spLocks noChangeShapeType="1"/>
            </p:cNvSpPr>
            <p:nvPr/>
          </p:nvSpPr>
          <p:spPr bwMode="auto">
            <a:xfrm>
              <a:off x="3695047" y="5377675"/>
              <a:ext cx="1586" cy="1232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03" name="Line 215"/>
            <p:cNvSpPr>
              <a:spLocks noChangeShapeType="1"/>
            </p:cNvSpPr>
            <p:nvPr/>
          </p:nvSpPr>
          <p:spPr bwMode="auto">
            <a:xfrm>
              <a:off x="3695047" y="5390002"/>
              <a:ext cx="12686" cy="1232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04" name="Line 216"/>
            <p:cNvSpPr>
              <a:spLocks noChangeShapeType="1"/>
            </p:cNvSpPr>
            <p:nvPr/>
          </p:nvSpPr>
          <p:spPr bwMode="auto">
            <a:xfrm>
              <a:off x="3707733" y="5402328"/>
              <a:ext cx="25372" cy="1232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05" name="Line 217"/>
            <p:cNvSpPr>
              <a:spLocks noChangeShapeType="1"/>
            </p:cNvSpPr>
            <p:nvPr/>
          </p:nvSpPr>
          <p:spPr bwMode="auto">
            <a:xfrm>
              <a:off x="3733105" y="5414655"/>
              <a:ext cx="61844" cy="24653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06" name="Line 218"/>
            <p:cNvSpPr>
              <a:spLocks noChangeShapeType="1"/>
            </p:cNvSpPr>
            <p:nvPr/>
          </p:nvSpPr>
          <p:spPr bwMode="auto">
            <a:xfrm>
              <a:off x="3794949" y="5439308"/>
              <a:ext cx="23786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07" name="Line 219"/>
            <p:cNvSpPr>
              <a:spLocks noChangeShapeType="1"/>
            </p:cNvSpPr>
            <p:nvPr/>
          </p:nvSpPr>
          <p:spPr bwMode="auto">
            <a:xfrm>
              <a:off x="3818736" y="5439308"/>
              <a:ext cx="12686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08" name="Line 220"/>
            <p:cNvSpPr>
              <a:spLocks noChangeShapeType="1"/>
            </p:cNvSpPr>
            <p:nvPr/>
          </p:nvSpPr>
          <p:spPr bwMode="auto">
            <a:xfrm>
              <a:off x="3837765" y="5439308"/>
              <a:ext cx="42815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09" name="Line 221"/>
            <p:cNvSpPr>
              <a:spLocks noChangeShapeType="1"/>
            </p:cNvSpPr>
            <p:nvPr/>
          </p:nvSpPr>
          <p:spPr bwMode="auto">
            <a:xfrm>
              <a:off x="3880580" y="5451634"/>
              <a:ext cx="61844" cy="1232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10" name="Line 222"/>
            <p:cNvSpPr>
              <a:spLocks noChangeShapeType="1"/>
            </p:cNvSpPr>
            <p:nvPr/>
          </p:nvSpPr>
          <p:spPr bwMode="auto">
            <a:xfrm>
              <a:off x="3947182" y="5463961"/>
              <a:ext cx="69773" cy="22892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11" name="Line 223"/>
            <p:cNvSpPr>
              <a:spLocks noChangeShapeType="1"/>
            </p:cNvSpPr>
            <p:nvPr/>
          </p:nvSpPr>
          <p:spPr bwMode="auto">
            <a:xfrm>
              <a:off x="4021712" y="5488614"/>
              <a:ext cx="33301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12" name="Line 224"/>
            <p:cNvSpPr>
              <a:spLocks noChangeShapeType="1"/>
            </p:cNvSpPr>
            <p:nvPr/>
          </p:nvSpPr>
          <p:spPr bwMode="auto">
            <a:xfrm>
              <a:off x="4055013" y="5500940"/>
              <a:ext cx="23786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13" name="Line 225"/>
            <p:cNvSpPr>
              <a:spLocks noChangeShapeType="1"/>
            </p:cNvSpPr>
            <p:nvPr/>
          </p:nvSpPr>
          <p:spPr bwMode="auto">
            <a:xfrm>
              <a:off x="4083557" y="5513267"/>
              <a:ext cx="33301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14" name="Line 226"/>
            <p:cNvSpPr>
              <a:spLocks noChangeShapeType="1"/>
            </p:cNvSpPr>
            <p:nvPr/>
          </p:nvSpPr>
          <p:spPr bwMode="auto">
            <a:xfrm>
              <a:off x="4116858" y="5525593"/>
              <a:ext cx="11100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15" name="Line 227"/>
            <p:cNvSpPr>
              <a:spLocks noChangeShapeType="1"/>
            </p:cNvSpPr>
            <p:nvPr/>
          </p:nvSpPr>
          <p:spPr bwMode="auto">
            <a:xfrm>
              <a:off x="4132715" y="5525593"/>
              <a:ext cx="33301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16" name="Line 228"/>
            <p:cNvSpPr>
              <a:spLocks noChangeShapeType="1"/>
            </p:cNvSpPr>
            <p:nvPr/>
          </p:nvSpPr>
          <p:spPr bwMode="auto">
            <a:xfrm>
              <a:off x="4166016" y="5537919"/>
              <a:ext cx="23786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17" name="Line 229"/>
            <p:cNvSpPr>
              <a:spLocks noChangeShapeType="1"/>
            </p:cNvSpPr>
            <p:nvPr/>
          </p:nvSpPr>
          <p:spPr bwMode="auto">
            <a:xfrm>
              <a:off x="4189802" y="5537919"/>
              <a:ext cx="1586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18" name="Line 230"/>
            <p:cNvSpPr>
              <a:spLocks noChangeShapeType="1"/>
            </p:cNvSpPr>
            <p:nvPr/>
          </p:nvSpPr>
          <p:spPr bwMode="auto">
            <a:xfrm flipV="1">
              <a:off x="4192974" y="5527354"/>
              <a:ext cx="22201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19" name="Line 231"/>
            <p:cNvSpPr>
              <a:spLocks noChangeShapeType="1"/>
            </p:cNvSpPr>
            <p:nvPr/>
          </p:nvSpPr>
          <p:spPr bwMode="auto">
            <a:xfrm>
              <a:off x="4215174" y="5525593"/>
              <a:ext cx="1586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20" name="Line 232"/>
            <p:cNvSpPr>
              <a:spLocks noChangeShapeType="1"/>
            </p:cNvSpPr>
            <p:nvPr/>
          </p:nvSpPr>
          <p:spPr bwMode="auto">
            <a:xfrm flipV="1">
              <a:off x="4215174" y="5513267"/>
              <a:ext cx="1586" cy="1232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21" name="Line 233"/>
            <p:cNvSpPr>
              <a:spLocks noChangeShapeType="1"/>
            </p:cNvSpPr>
            <p:nvPr/>
          </p:nvSpPr>
          <p:spPr bwMode="auto">
            <a:xfrm>
              <a:off x="4215174" y="5513267"/>
              <a:ext cx="1586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22" name="Line 234"/>
            <p:cNvSpPr>
              <a:spLocks noChangeShapeType="1"/>
            </p:cNvSpPr>
            <p:nvPr/>
          </p:nvSpPr>
          <p:spPr bwMode="auto">
            <a:xfrm flipV="1">
              <a:off x="4215174" y="5488614"/>
              <a:ext cx="1586" cy="24653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23" name="Line 235"/>
            <p:cNvSpPr>
              <a:spLocks noChangeShapeType="1"/>
            </p:cNvSpPr>
            <p:nvPr/>
          </p:nvSpPr>
          <p:spPr bwMode="auto">
            <a:xfrm>
              <a:off x="4215174" y="5488614"/>
              <a:ext cx="1586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24" name="Line 236"/>
            <p:cNvSpPr>
              <a:spLocks noChangeShapeType="1"/>
            </p:cNvSpPr>
            <p:nvPr/>
          </p:nvSpPr>
          <p:spPr bwMode="auto">
            <a:xfrm flipH="1" flipV="1">
              <a:off x="4202488" y="5463961"/>
              <a:ext cx="12686" cy="24653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25" name="Line 237"/>
            <p:cNvSpPr>
              <a:spLocks noChangeShapeType="1"/>
            </p:cNvSpPr>
            <p:nvPr/>
          </p:nvSpPr>
          <p:spPr bwMode="auto">
            <a:xfrm>
              <a:off x="4202488" y="5463961"/>
              <a:ext cx="1586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26" name="Line 238"/>
            <p:cNvSpPr>
              <a:spLocks noChangeShapeType="1"/>
            </p:cNvSpPr>
            <p:nvPr/>
          </p:nvSpPr>
          <p:spPr bwMode="auto">
            <a:xfrm flipH="1" flipV="1">
              <a:off x="4189802" y="5451634"/>
              <a:ext cx="12686" cy="1232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27" name="Line 239"/>
            <p:cNvSpPr>
              <a:spLocks noChangeShapeType="1"/>
            </p:cNvSpPr>
            <p:nvPr/>
          </p:nvSpPr>
          <p:spPr bwMode="auto">
            <a:xfrm flipH="1" flipV="1">
              <a:off x="4153330" y="5441069"/>
              <a:ext cx="36472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28" name="Line 240"/>
            <p:cNvSpPr>
              <a:spLocks noChangeShapeType="1"/>
            </p:cNvSpPr>
            <p:nvPr/>
          </p:nvSpPr>
          <p:spPr bwMode="auto">
            <a:xfrm flipH="1" flipV="1">
              <a:off x="4140644" y="5426981"/>
              <a:ext cx="12686" cy="1232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29" name="Line 241"/>
            <p:cNvSpPr>
              <a:spLocks noChangeShapeType="1"/>
            </p:cNvSpPr>
            <p:nvPr/>
          </p:nvSpPr>
          <p:spPr bwMode="auto">
            <a:xfrm flipH="1">
              <a:off x="4127958" y="5426981"/>
              <a:ext cx="12686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30" name="Line 242"/>
            <p:cNvSpPr>
              <a:spLocks noChangeShapeType="1"/>
            </p:cNvSpPr>
            <p:nvPr/>
          </p:nvSpPr>
          <p:spPr bwMode="auto">
            <a:xfrm>
              <a:off x="4127958" y="5426981"/>
              <a:ext cx="1586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31" name="Line 243"/>
            <p:cNvSpPr>
              <a:spLocks noChangeShapeType="1"/>
            </p:cNvSpPr>
            <p:nvPr/>
          </p:nvSpPr>
          <p:spPr bwMode="auto">
            <a:xfrm flipH="1" flipV="1">
              <a:off x="4116858" y="5416416"/>
              <a:ext cx="11100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32" name="Line 244"/>
            <p:cNvSpPr>
              <a:spLocks noChangeShapeType="1"/>
            </p:cNvSpPr>
            <p:nvPr/>
          </p:nvSpPr>
          <p:spPr bwMode="auto">
            <a:xfrm flipH="1">
              <a:off x="4104172" y="5414655"/>
              <a:ext cx="12686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33" name="Line 245"/>
            <p:cNvSpPr>
              <a:spLocks noChangeShapeType="1"/>
            </p:cNvSpPr>
            <p:nvPr/>
          </p:nvSpPr>
          <p:spPr bwMode="auto">
            <a:xfrm flipV="1">
              <a:off x="4104172" y="5390002"/>
              <a:ext cx="12686" cy="24653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34" name="Line 246"/>
            <p:cNvSpPr>
              <a:spLocks noChangeShapeType="1"/>
            </p:cNvSpPr>
            <p:nvPr/>
          </p:nvSpPr>
          <p:spPr bwMode="auto">
            <a:xfrm flipV="1">
              <a:off x="4116858" y="5379436"/>
              <a:ext cx="11100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35" name="Line 247"/>
            <p:cNvSpPr>
              <a:spLocks noChangeShapeType="1"/>
            </p:cNvSpPr>
            <p:nvPr/>
          </p:nvSpPr>
          <p:spPr bwMode="auto">
            <a:xfrm flipV="1">
              <a:off x="4132715" y="5367110"/>
              <a:ext cx="33301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36" name="Line 248"/>
            <p:cNvSpPr>
              <a:spLocks noChangeShapeType="1"/>
            </p:cNvSpPr>
            <p:nvPr/>
          </p:nvSpPr>
          <p:spPr bwMode="auto">
            <a:xfrm flipV="1">
              <a:off x="4166016" y="5354783"/>
              <a:ext cx="36472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37" name="Line 249"/>
            <p:cNvSpPr>
              <a:spLocks noChangeShapeType="1"/>
            </p:cNvSpPr>
            <p:nvPr/>
          </p:nvSpPr>
          <p:spPr bwMode="auto">
            <a:xfrm>
              <a:off x="4202488" y="5353022"/>
              <a:ext cx="25372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38" name="Line 250"/>
            <p:cNvSpPr>
              <a:spLocks noChangeShapeType="1"/>
            </p:cNvSpPr>
            <p:nvPr/>
          </p:nvSpPr>
          <p:spPr bwMode="auto">
            <a:xfrm flipV="1">
              <a:off x="4227860" y="5340696"/>
              <a:ext cx="36472" cy="1232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39" name="Line 251"/>
            <p:cNvSpPr>
              <a:spLocks noChangeShapeType="1"/>
            </p:cNvSpPr>
            <p:nvPr/>
          </p:nvSpPr>
          <p:spPr bwMode="auto">
            <a:xfrm>
              <a:off x="4264333" y="5340696"/>
              <a:ext cx="25372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40" name="Line 252"/>
            <p:cNvSpPr>
              <a:spLocks noChangeShapeType="1"/>
            </p:cNvSpPr>
            <p:nvPr/>
          </p:nvSpPr>
          <p:spPr bwMode="auto">
            <a:xfrm flipV="1">
              <a:off x="4289705" y="5328369"/>
              <a:ext cx="49158" cy="1232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41" name="Line 253"/>
            <p:cNvSpPr>
              <a:spLocks noChangeShapeType="1"/>
            </p:cNvSpPr>
            <p:nvPr/>
          </p:nvSpPr>
          <p:spPr bwMode="auto">
            <a:xfrm flipV="1">
              <a:off x="4343621" y="5316043"/>
              <a:ext cx="33301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42" name="Line 254"/>
            <p:cNvSpPr>
              <a:spLocks noChangeShapeType="1"/>
            </p:cNvSpPr>
            <p:nvPr/>
          </p:nvSpPr>
          <p:spPr bwMode="auto">
            <a:xfrm flipV="1">
              <a:off x="4376921" y="5303717"/>
              <a:ext cx="36472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43" name="Line 255"/>
            <p:cNvSpPr>
              <a:spLocks noChangeShapeType="1"/>
            </p:cNvSpPr>
            <p:nvPr/>
          </p:nvSpPr>
          <p:spPr bwMode="auto">
            <a:xfrm flipV="1">
              <a:off x="4413394" y="5289629"/>
              <a:ext cx="25372" cy="1232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44" name="Line 256"/>
            <p:cNvSpPr>
              <a:spLocks noChangeShapeType="1"/>
            </p:cNvSpPr>
            <p:nvPr/>
          </p:nvSpPr>
          <p:spPr bwMode="auto">
            <a:xfrm flipV="1">
              <a:off x="4438766" y="5279064"/>
              <a:ext cx="11100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45" name="Line 257"/>
            <p:cNvSpPr>
              <a:spLocks noChangeShapeType="1"/>
            </p:cNvSpPr>
            <p:nvPr/>
          </p:nvSpPr>
          <p:spPr bwMode="auto">
            <a:xfrm flipV="1">
              <a:off x="4451452" y="5266737"/>
              <a:ext cx="11100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46" name="Line 258"/>
            <p:cNvSpPr>
              <a:spLocks noChangeShapeType="1"/>
            </p:cNvSpPr>
            <p:nvPr/>
          </p:nvSpPr>
          <p:spPr bwMode="auto">
            <a:xfrm>
              <a:off x="4462552" y="5264976"/>
              <a:ext cx="1586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47" name="Line 259"/>
            <p:cNvSpPr>
              <a:spLocks noChangeShapeType="1"/>
            </p:cNvSpPr>
            <p:nvPr/>
          </p:nvSpPr>
          <p:spPr bwMode="auto">
            <a:xfrm flipH="1" flipV="1">
              <a:off x="4449866" y="5252650"/>
              <a:ext cx="12686" cy="1232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48" name="Line 260"/>
            <p:cNvSpPr>
              <a:spLocks noChangeShapeType="1"/>
            </p:cNvSpPr>
            <p:nvPr/>
          </p:nvSpPr>
          <p:spPr bwMode="auto">
            <a:xfrm>
              <a:off x="4449866" y="5252650"/>
              <a:ext cx="1586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49" name="Line 261"/>
            <p:cNvSpPr>
              <a:spLocks noChangeShapeType="1"/>
            </p:cNvSpPr>
            <p:nvPr/>
          </p:nvSpPr>
          <p:spPr bwMode="auto">
            <a:xfrm flipH="1" flipV="1">
              <a:off x="4426080" y="5242084"/>
              <a:ext cx="23786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50" name="Line 262"/>
            <p:cNvSpPr>
              <a:spLocks noChangeShapeType="1"/>
            </p:cNvSpPr>
            <p:nvPr/>
          </p:nvSpPr>
          <p:spPr bwMode="auto">
            <a:xfrm flipH="1" flipV="1">
              <a:off x="4388022" y="5229758"/>
              <a:ext cx="33301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51" name="Line 263"/>
            <p:cNvSpPr>
              <a:spLocks noChangeShapeType="1"/>
            </p:cNvSpPr>
            <p:nvPr/>
          </p:nvSpPr>
          <p:spPr bwMode="auto">
            <a:xfrm flipH="1">
              <a:off x="4364235" y="5227997"/>
              <a:ext cx="23786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52" name="Line 264"/>
            <p:cNvSpPr>
              <a:spLocks noChangeShapeType="1"/>
            </p:cNvSpPr>
            <p:nvPr/>
          </p:nvSpPr>
          <p:spPr bwMode="auto">
            <a:xfrm flipH="1" flipV="1">
              <a:off x="4315077" y="5217431"/>
              <a:ext cx="42815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53" name="Line 265"/>
            <p:cNvSpPr>
              <a:spLocks noChangeShapeType="1"/>
            </p:cNvSpPr>
            <p:nvPr/>
          </p:nvSpPr>
          <p:spPr bwMode="auto">
            <a:xfrm flipH="1" flipV="1">
              <a:off x="4253233" y="5205105"/>
              <a:ext cx="53916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54" name="Line 266"/>
            <p:cNvSpPr>
              <a:spLocks noChangeShapeType="1"/>
            </p:cNvSpPr>
            <p:nvPr/>
          </p:nvSpPr>
          <p:spPr bwMode="auto">
            <a:xfrm flipH="1">
              <a:off x="4202488" y="5203344"/>
              <a:ext cx="50744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55" name="Line 267"/>
            <p:cNvSpPr>
              <a:spLocks noChangeShapeType="1"/>
            </p:cNvSpPr>
            <p:nvPr/>
          </p:nvSpPr>
          <p:spPr bwMode="auto">
            <a:xfrm flipH="1" flipV="1">
              <a:off x="4127958" y="5191017"/>
              <a:ext cx="74530" cy="1232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56" name="Line 268"/>
            <p:cNvSpPr>
              <a:spLocks noChangeShapeType="1"/>
            </p:cNvSpPr>
            <p:nvPr/>
          </p:nvSpPr>
          <p:spPr bwMode="auto">
            <a:xfrm flipH="1">
              <a:off x="4091485" y="5191017"/>
              <a:ext cx="36472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57" name="Line 269"/>
            <p:cNvSpPr>
              <a:spLocks noChangeShapeType="1"/>
            </p:cNvSpPr>
            <p:nvPr/>
          </p:nvSpPr>
          <p:spPr bwMode="auto">
            <a:xfrm flipH="1">
              <a:off x="4055013" y="5191017"/>
              <a:ext cx="36472" cy="1761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58" name="Line 270"/>
            <p:cNvSpPr>
              <a:spLocks noChangeShapeType="1"/>
            </p:cNvSpPr>
            <p:nvPr/>
          </p:nvSpPr>
          <p:spPr bwMode="auto">
            <a:xfrm flipH="1" flipV="1">
              <a:off x="3980483" y="5180452"/>
              <a:ext cx="65016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59" name="Line 271"/>
            <p:cNvSpPr>
              <a:spLocks noChangeShapeType="1"/>
            </p:cNvSpPr>
            <p:nvPr/>
          </p:nvSpPr>
          <p:spPr bwMode="auto">
            <a:xfrm flipH="1" flipV="1">
              <a:off x="3905952" y="5166364"/>
              <a:ext cx="74530" cy="1232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60" name="Line 272"/>
            <p:cNvSpPr>
              <a:spLocks noChangeShapeType="1"/>
            </p:cNvSpPr>
            <p:nvPr/>
          </p:nvSpPr>
          <p:spPr bwMode="auto">
            <a:xfrm flipH="1" flipV="1">
              <a:off x="3844108" y="5154038"/>
              <a:ext cx="61844" cy="1232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61" name="Line 273"/>
            <p:cNvSpPr>
              <a:spLocks noChangeShapeType="1"/>
            </p:cNvSpPr>
            <p:nvPr/>
          </p:nvSpPr>
          <p:spPr bwMode="auto">
            <a:xfrm flipH="1" flipV="1">
              <a:off x="3782263" y="5141712"/>
              <a:ext cx="61844" cy="1232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62" name="Line 274"/>
            <p:cNvSpPr>
              <a:spLocks noChangeShapeType="1"/>
            </p:cNvSpPr>
            <p:nvPr/>
          </p:nvSpPr>
          <p:spPr bwMode="auto">
            <a:xfrm flipH="1" flipV="1">
              <a:off x="3744205" y="5131146"/>
              <a:ext cx="33301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63" name="Line 275"/>
            <p:cNvSpPr>
              <a:spLocks noChangeShapeType="1"/>
            </p:cNvSpPr>
            <p:nvPr/>
          </p:nvSpPr>
          <p:spPr bwMode="auto">
            <a:xfrm flipH="1" flipV="1">
              <a:off x="3671260" y="5106493"/>
              <a:ext cx="72945" cy="22892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64" name="Line 276"/>
            <p:cNvSpPr>
              <a:spLocks noChangeShapeType="1"/>
            </p:cNvSpPr>
            <p:nvPr/>
          </p:nvSpPr>
          <p:spPr bwMode="auto">
            <a:xfrm flipH="1" flipV="1">
              <a:off x="3633202" y="5094167"/>
              <a:ext cx="33301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65" name="Line 277"/>
            <p:cNvSpPr>
              <a:spLocks noChangeShapeType="1"/>
            </p:cNvSpPr>
            <p:nvPr/>
          </p:nvSpPr>
          <p:spPr bwMode="auto">
            <a:xfrm flipH="1" flipV="1">
              <a:off x="3609416" y="5081840"/>
              <a:ext cx="23786" cy="10566"/>
            </a:xfrm>
            <a:prstGeom prst="line">
              <a:avLst/>
            </a:prstGeom>
            <a:grpFill/>
            <a:ln w="12700">
              <a:solidFill>
                <a:srgbClr val="664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66" name="Rectangle 278"/>
            <p:cNvSpPr>
              <a:spLocks noChangeArrowheads="1"/>
            </p:cNvSpPr>
            <p:nvPr/>
          </p:nvSpPr>
          <p:spPr bwMode="auto">
            <a:xfrm>
              <a:off x="1083308" y="6157765"/>
              <a:ext cx="1125886" cy="3240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 dirty="0">
                  <a:latin typeface="Arial" charset="0"/>
                </a:rPr>
                <a:t>Registers</a:t>
              </a:r>
              <a:endParaRPr lang="en-US" b="1" dirty="0">
                <a:latin typeface="Century Gothic" charset="0"/>
              </a:endParaRPr>
            </a:p>
          </p:txBody>
        </p:sp>
        <p:sp>
          <p:nvSpPr>
            <p:cNvPr id="140567" name="Rectangle 279"/>
            <p:cNvSpPr>
              <a:spLocks noChangeArrowheads="1"/>
            </p:cNvSpPr>
            <p:nvPr/>
          </p:nvSpPr>
          <p:spPr bwMode="auto">
            <a:xfrm>
              <a:off x="1083308" y="5810863"/>
              <a:ext cx="1822033" cy="3240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latin typeface="Arial" charset="0"/>
                </a:rPr>
                <a:t>On Chip Cache</a:t>
              </a:r>
              <a:endParaRPr lang="en-US" b="1">
                <a:latin typeface="Century Gothic" charset="0"/>
              </a:endParaRPr>
            </a:p>
          </p:txBody>
        </p:sp>
        <p:sp>
          <p:nvSpPr>
            <p:cNvPr id="140568" name="Rectangle 280"/>
            <p:cNvSpPr>
              <a:spLocks noChangeArrowheads="1"/>
            </p:cNvSpPr>
            <p:nvPr/>
          </p:nvSpPr>
          <p:spPr bwMode="auto">
            <a:xfrm>
              <a:off x="1070622" y="5513267"/>
              <a:ext cx="2058310" cy="3240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latin typeface="Arial" charset="0"/>
                </a:rPr>
                <a:t>On Board  Cache</a:t>
              </a:r>
              <a:endParaRPr lang="en-US" b="1">
                <a:latin typeface="Century Gothic" charset="0"/>
              </a:endParaRPr>
            </a:p>
          </p:txBody>
        </p:sp>
        <p:sp>
          <p:nvSpPr>
            <p:cNvPr id="140569" name="Rectangle 281"/>
            <p:cNvSpPr>
              <a:spLocks noChangeArrowheads="1"/>
            </p:cNvSpPr>
            <p:nvPr/>
          </p:nvSpPr>
          <p:spPr bwMode="auto">
            <a:xfrm>
              <a:off x="1070622" y="4905748"/>
              <a:ext cx="1858972" cy="3231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 dirty="0">
                  <a:latin typeface="Arial" charset="0"/>
                </a:rPr>
                <a:t>Main Memory </a:t>
              </a:r>
              <a:endParaRPr lang="en-US" b="1" dirty="0">
                <a:latin typeface="Century Gothic" charset="0"/>
              </a:endParaRPr>
            </a:p>
          </p:txBody>
        </p:sp>
        <p:sp>
          <p:nvSpPr>
            <p:cNvPr id="140570" name="Rectangle 282"/>
            <p:cNvSpPr>
              <a:spLocks noChangeArrowheads="1"/>
            </p:cNvSpPr>
            <p:nvPr/>
          </p:nvSpPr>
          <p:spPr bwMode="auto">
            <a:xfrm>
              <a:off x="1132466" y="3183564"/>
              <a:ext cx="518542" cy="3240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latin typeface="Arial" charset="0"/>
                </a:rPr>
                <a:t>Disk</a:t>
              </a:r>
              <a:endParaRPr lang="en-US" b="1">
                <a:latin typeface="Century Gothic" charset="0"/>
              </a:endParaRPr>
            </a:p>
          </p:txBody>
        </p:sp>
        <p:sp>
          <p:nvSpPr>
            <p:cNvPr id="140571" name="Rectangle 283"/>
            <p:cNvSpPr>
              <a:spLocks noChangeArrowheads="1"/>
            </p:cNvSpPr>
            <p:nvPr/>
          </p:nvSpPr>
          <p:spPr bwMode="auto">
            <a:xfrm>
              <a:off x="575866" y="6157765"/>
              <a:ext cx="147475" cy="3240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 dirty="0">
                  <a:latin typeface="Arial" charset="0"/>
                </a:rPr>
                <a:t>1</a:t>
              </a:r>
              <a:endParaRPr lang="en-US" b="1" dirty="0">
                <a:latin typeface="Century Gothic" charset="0"/>
              </a:endParaRPr>
            </a:p>
          </p:txBody>
        </p:sp>
        <p:sp>
          <p:nvSpPr>
            <p:cNvPr id="140572" name="Rectangle 284"/>
            <p:cNvSpPr>
              <a:spLocks noChangeArrowheads="1"/>
            </p:cNvSpPr>
            <p:nvPr/>
          </p:nvSpPr>
          <p:spPr bwMode="auto">
            <a:xfrm>
              <a:off x="575866" y="5810863"/>
              <a:ext cx="147475" cy="3240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latin typeface="Arial" charset="0"/>
                </a:rPr>
                <a:t>2</a:t>
              </a:r>
              <a:endParaRPr lang="en-US" b="1">
                <a:latin typeface="Century Gothic" charset="0"/>
              </a:endParaRPr>
            </a:p>
          </p:txBody>
        </p:sp>
        <p:sp>
          <p:nvSpPr>
            <p:cNvPr id="140573" name="Rectangle 285"/>
            <p:cNvSpPr>
              <a:spLocks noChangeArrowheads="1"/>
            </p:cNvSpPr>
            <p:nvPr/>
          </p:nvSpPr>
          <p:spPr bwMode="auto">
            <a:xfrm>
              <a:off x="426805" y="5488614"/>
              <a:ext cx="296536" cy="3240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latin typeface="Arial" charset="0"/>
                </a:rPr>
                <a:t>10</a:t>
              </a:r>
              <a:endParaRPr lang="en-US" b="1">
                <a:latin typeface="Century Gothic" charset="0"/>
              </a:endParaRPr>
            </a:p>
          </p:txBody>
        </p:sp>
        <p:sp>
          <p:nvSpPr>
            <p:cNvPr id="140574" name="Rectangle 286"/>
            <p:cNvSpPr>
              <a:spLocks noChangeArrowheads="1"/>
            </p:cNvSpPr>
            <p:nvPr/>
          </p:nvSpPr>
          <p:spPr bwMode="auto">
            <a:xfrm>
              <a:off x="279330" y="4905748"/>
              <a:ext cx="444011" cy="3240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latin typeface="Arial" charset="0"/>
                </a:rPr>
                <a:t>100</a:t>
              </a:r>
              <a:endParaRPr lang="en-US" b="1">
                <a:latin typeface="Century Gothic" charset="0"/>
              </a:endParaRPr>
            </a:p>
          </p:txBody>
        </p:sp>
        <p:sp>
          <p:nvSpPr>
            <p:cNvPr id="140575" name="Rectangle 287"/>
            <p:cNvSpPr>
              <a:spLocks noChangeArrowheads="1"/>
            </p:cNvSpPr>
            <p:nvPr/>
          </p:nvSpPr>
          <p:spPr bwMode="auto">
            <a:xfrm>
              <a:off x="1107094" y="1945634"/>
              <a:ext cx="1658700" cy="3240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 dirty="0">
                  <a:latin typeface="Arial" charset="0"/>
                </a:rPr>
                <a:t>Tape /Optical </a:t>
              </a:r>
              <a:endParaRPr lang="en-US" b="1" dirty="0">
                <a:latin typeface="Century Gothic" charset="0"/>
              </a:endParaRPr>
            </a:p>
          </p:txBody>
        </p:sp>
        <p:sp>
          <p:nvSpPr>
            <p:cNvPr id="140576" name="Rectangle 288"/>
            <p:cNvSpPr>
              <a:spLocks noChangeArrowheads="1"/>
            </p:cNvSpPr>
            <p:nvPr/>
          </p:nvSpPr>
          <p:spPr bwMode="auto">
            <a:xfrm>
              <a:off x="1107094" y="2255557"/>
              <a:ext cx="784949" cy="3240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latin typeface="Arial" charset="0"/>
                </a:rPr>
                <a:t> Robot</a:t>
              </a:r>
              <a:endParaRPr lang="en-US" b="1">
                <a:latin typeface="Century Gothic" charset="0"/>
              </a:endParaRPr>
            </a:p>
          </p:txBody>
        </p:sp>
        <p:sp>
          <p:nvSpPr>
            <p:cNvPr id="140577" name="Rectangle 289"/>
            <p:cNvSpPr>
              <a:spLocks noChangeArrowheads="1"/>
            </p:cNvSpPr>
            <p:nvPr/>
          </p:nvSpPr>
          <p:spPr bwMode="auto">
            <a:xfrm>
              <a:off x="266644" y="1945634"/>
              <a:ext cx="296536" cy="3240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 dirty="0">
                  <a:latin typeface="Arial" charset="0"/>
                </a:rPr>
                <a:t>10</a:t>
              </a:r>
              <a:endParaRPr lang="en-US" b="1" dirty="0">
                <a:latin typeface="Century Gothic" charset="0"/>
              </a:endParaRPr>
            </a:p>
          </p:txBody>
        </p:sp>
        <p:sp>
          <p:nvSpPr>
            <p:cNvPr id="140578" name="Rectangle 290"/>
            <p:cNvSpPr>
              <a:spLocks noChangeArrowheads="1"/>
            </p:cNvSpPr>
            <p:nvPr/>
          </p:nvSpPr>
          <p:spPr bwMode="auto">
            <a:xfrm>
              <a:off x="599653" y="1808282"/>
              <a:ext cx="147475" cy="3240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latin typeface="Arial" charset="0"/>
                </a:rPr>
                <a:t>9</a:t>
              </a:r>
              <a:endParaRPr lang="en-US" b="1">
                <a:latin typeface="Century Gothic" charset="0"/>
              </a:endParaRPr>
            </a:p>
          </p:txBody>
        </p:sp>
        <p:sp>
          <p:nvSpPr>
            <p:cNvPr id="140579" name="Rectangle 291"/>
            <p:cNvSpPr>
              <a:spLocks noChangeArrowheads="1"/>
            </p:cNvSpPr>
            <p:nvPr/>
          </p:nvSpPr>
          <p:spPr bwMode="auto">
            <a:xfrm>
              <a:off x="401433" y="3220543"/>
              <a:ext cx="296536" cy="3240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latin typeface="Arial" charset="0"/>
                </a:rPr>
                <a:t>10</a:t>
              </a:r>
              <a:endParaRPr lang="en-US" b="1">
                <a:latin typeface="Century Gothic" charset="0"/>
              </a:endParaRPr>
            </a:p>
          </p:txBody>
        </p:sp>
        <p:sp>
          <p:nvSpPr>
            <p:cNvPr id="140580" name="Rectangle 292"/>
            <p:cNvSpPr>
              <a:spLocks noChangeArrowheads="1"/>
            </p:cNvSpPr>
            <p:nvPr/>
          </p:nvSpPr>
          <p:spPr bwMode="auto">
            <a:xfrm>
              <a:off x="736028" y="3084952"/>
              <a:ext cx="147475" cy="3240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 dirty="0">
                  <a:latin typeface="Arial" charset="0"/>
                </a:rPr>
                <a:t>6</a:t>
              </a:r>
              <a:endParaRPr lang="en-US" b="1" dirty="0">
                <a:latin typeface="Century Gothic" charset="0"/>
              </a:endParaRPr>
            </a:p>
          </p:txBody>
        </p:sp>
        <p:sp>
          <p:nvSpPr>
            <p:cNvPr id="140581" name="Rectangle 293"/>
            <p:cNvSpPr>
              <a:spLocks noChangeArrowheads="1"/>
            </p:cNvSpPr>
            <p:nvPr/>
          </p:nvSpPr>
          <p:spPr bwMode="auto">
            <a:xfrm>
              <a:off x="3623688" y="4745504"/>
              <a:ext cx="1436694" cy="3240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 dirty="0">
                  <a:latin typeface="Arial" charset="0"/>
                </a:rPr>
                <a:t>Sacramento</a:t>
              </a:r>
              <a:endParaRPr lang="en-US" b="1" dirty="0">
                <a:latin typeface="Century Gothic" charset="0"/>
              </a:endParaRPr>
            </a:p>
          </p:txBody>
        </p:sp>
        <p:sp>
          <p:nvSpPr>
            <p:cNvPr id="140582" name="Freeform 294"/>
            <p:cNvSpPr>
              <a:spLocks/>
            </p:cNvSpPr>
            <p:nvPr/>
          </p:nvSpPr>
          <p:spPr bwMode="auto">
            <a:xfrm>
              <a:off x="3243107" y="5506223"/>
              <a:ext cx="3342772" cy="3222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32" y="7"/>
                </a:cxn>
                <a:cxn ang="0">
                  <a:pos x="2108" y="183"/>
                </a:cxn>
                <a:cxn ang="0">
                  <a:pos x="578" y="183"/>
                </a:cxn>
                <a:cxn ang="0">
                  <a:pos x="0" y="0"/>
                </a:cxn>
              </a:cxnLst>
              <a:rect l="0" t="0" r="r" b="b"/>
              <a:pathLst>
                <a:path w="2108" h="183">
                  <a:moveTo>
                    <a:pt x="0" y="0"/>
                  </a:moveTo>
                  <a:lnTo>
                    <a:pt x="1632" y="7"/>
                  </a:lnTo>
                  <a:lnTo>
                    <a:pt x="2108" y="183"/>
                  </a:lnTo>
                  <a:lnTo>
                    <a:pt x="578" y="18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83" name="Rectangle 295"/>
            <p:cNvSpPr>
              <a:spLocks noChangeArrowheads="1"/>
            </p:cNvSpPr>
            <p:nvPr/>
          </p:nvSpPr>
          <p:spPr bwMode="auto">
            <a:xfrm>
              <a:off x="3893266" y="5425220"/>
              <a:ext cx="1569898" cy="3240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 dirty="0">
                  <a:solidFill>
                    <a:srgbClr val="000000"/>
                  </a:solidFill>
                  <a:latin typeface="Arial" charset="0"/>
                </a:rPr>
                <a:t>This Campus</a:t>
              </a:r>
              <a:endParaRPr lang="en-US" b="1" dirty="0">
                <a:solidFill>
                  <a:srgbClr val="000000"/>
                </a:solidFill>
                <a:latin typeface="Century Gothic" charset="0"/>
              </a:endParaRPr>
            </a:p>
          </p:txBody>
        </p:sp>
        <p:sp>
          <p:nvSpPr>
            <p:cNvPr id="140584" name="Line 296"/>
            <p:cNvSpPr>
              <a:spLocks noChangeShapeType="1"/>
            </p:cNvSpPr>
            <p:nvPr/>
          </p:nvSpPr>
          <p:spPr bwMode="auto">
            <a:xfrm>
              <a:off x="4487924" y="6071480"/>
              <a:ext cx="470969" cy="1761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85" name="Freeform 297"/>
            <p:cNvSpPr>
              <a:spLocks/>
            </p:cNvSpPr>
            <p:nvPr/>
          </p:nvSpPr>
          <p:spPr bwMode="auto">
            <a:xfrm>
              <a:off x="4127958" y="6020413"/>
              <a:ext cx="1102100" cy="1373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9" y="0"/>
                </a:cxn>
                <a:cxn ang="0">
                  <a:pos x="695" y="78"/>
                </a:cxn>
                <a:cxn ang="0">
                  <a:pos x="188" y="78"/>
                </a:cxn>
                <a:cxn ang="0">
                  <a:pos x="0" y="0"/>
                </a:cxn>
              </a:cxnLst>
              <a:rect l="0" t="0" r="r" b="b"/>
              <a:pathLst>
                <a:path w="695" h="78">
                  <a:moveTo>
                    <a:pt x="0" y="0"/>
                  </a:moveTo>
                  <a:lnTo>
                    <a:pt x="539" y="0"/>
                  </a:lnTo>
                  <a:lnTo>
                    <a:pt x="695" y="78"/>
                  </a:lnTo>
                  <a:lnTo>
                    <a:pt x="188" y="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86" name="Rectangle 298"/>
            <p:cNvSpPr>
              <a:spLocks noChangeArrowheads="1"/>
            </p:cNvSpPr>
            <p:nvPr/>
          </p:nvSpPr>
          <p:spPr bwMode="auto">
            <a:xfrm>
              <a:off x="4080385" y="5844320"/>
              <a:ext cx="1287633" cy="3240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latin typeface="Arial" charset="0"/>
                </a:rPr>
                <a:t>This Room</a:t>
              </a:r>
              <a:endParaRPr lang="en-US" b="1">
                <a:latin typeface="Century Gothic" charset="0"/>
              </a:endParaRPr>
            </a:p>
          </p:txBody>
        </p:sp>
        <p:sp>
          <p:nvSpPr>
            <p:cNvPr id="140587" name="Rectangle 299"/>
            <p:cNvSpPr>
              <a:spLocks noChangeArrowheads="1"/>
            </p:cNvSpPr>
            <p:nvPr/>
          </p:nvSpPr>
          <p:spPr bwMode="auto">
            <a:xfrm>
              <a:off x="5280802" y="6157765"/>
              <a:ext cx="1065627" cy="3240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latin typeface="Arial" charset="0"/>
                </a:rPr>
                <a:t>My Head</a:t>
              </a:r>
              <a:endParaRPr lang="en-US" b="1">
                <a:latin typeface="Century Gothic" charset="0"/>
              </a:endParaRPr>
            </a:p>
          </p:txBody>
        </p:sp>
        <p:sp>
          <p:nvSpPr>
            <p:cNvPr id="140588" name="Oval 300"/>
            <p:cNvSpPr>
              <a:spLocks noChangeArrowheads="1"/>
            </p:cNvSpPr>
            <p:nvPr/>
          </p:nvSpPr>
          <p:spPr bwMode="auto">
            <a:xfrm>
              <a:off x="4989023" y="6164809"/>
              <a:ext cx="234692" cy="146157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89" name="Line 301"/>
            <p:cNvSpPr>
              <a:spLocks noChangeShapeType="1"/>
            </p:cNvSpPr>
            <p:nvPr/>
          </p:nvSpPr>
          <p:spPr bwMode="auto">
            <a:xfrm>
              <a:off x="5106369" y="6318009"/>
              <a:ext cx="1586" cy="174332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90" name="Line 302"/>
            <p:cNvSpPr>
              <a:spLocks noChangeShapeType="1"/>
            </p:cNvSpPr>
            <p:nvPr/>
          </p:nvSpPr>
          <p:spPr bwMode="auto">
            <a:xfrm flipH="1">
              <a:off x="5057210" y="6492340"/>
              <a:ext cx="49158" cy="49306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91" name="Line 303"/>
            <p:cNvSpPr>
              <a:spLocks noChangeShapeType="1"/>
            </p:cNvSpPr>
            <p:nvPr/>
          </p:nvSpPr>
          <p:spPr bwMode="auto">
            <a:xfrm>
              <a:off x="5095268" y="6492340"/>
              <a:ext cx="72945" cy="72198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92" name="Line 304"/>
            <p:cNvSpPr>
              <a:spLocks noChangeShapeType="1"/>
            </p:cNvSpPr>
            <p:nvPr/>
          </p:nvSpPr>
          <p:spPr bwMode="auto">
            <a:xfrm flipH="1">
              <a:off x="5008052" y="6529320"/>
              <a:ext cx="49158" cy="49306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93" name="Line 305"/>
            <p:cNvSpPr>
              <a:spLocks noChangeShapeType="1"/>
            </p:cNvSpPr>
            <p:nvPr/>
          </p:nvSpPr>
          <p:spPr bwMode="auto">
            <a:xfrm>
              <a:off x="5093683" y="6354988"/>
              <a:ext cx="50744" cy="369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94" name="Line 306"/>
            <p:cNvSpPr>
              <a:spLocks noChangeShapeType="1"/>
            </p:cNvSpPr>
            <p:nvPr/>
          </p:nvSpPr>
          <p:spPr bwMode="auto">
            <a:xfrm flipH="1">
              <a:off x="5044524" y="6354988"/>
              <a:ext cx="49158" cy="369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95" name="Rectangle 307"/>
            <p:cNvSpPr>
              <a:spLocks noChangeArrowheads="1"/>
            </p:cNvSpPr>
            <p:nvPr/>
          </p:nvSpPr>
          <p:spPr bwMode="auto">
            <a:xfrm>
              <a:off x="6592221" y="5488614"/>
              <a:ext cx="799221" cy="3240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latin typeface="Arial" charset="0"/>
                </a:rPr>
                <a:t>10 min</a:t>
              </a:r>
              <a:endParaRPr lang="en-US" b="1">
                <a:latin typeface="Century Gothic" charset="0"/>
              </a:endParaRPr>
            </a:p>
          </p:txBody>
        </p:sp>
        <p:sp>
          <p:nvSpPr>
            <p:cNvPr id="140596" name="Rectangle 308"/>
            <p:cNvSpPr>
              <a:spLocks noChangeArrowheads="1"/>
            </p:cNvSpPr>
            <p:nvPr/>
          </p:nvSpPr>
          <p:spPr bwMode="auto">
            <a:xfrm>
              <a:off x="6679438" y="4706763"/>
              <a:ext cx="681875" cy="3240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latin typeface="Arial" charset="0"/>
                </a:rPr>
                <a:t>1.5 hr</a:t>
              </a:r>
              <a:endParaRPr lang="en-US" b="1">
                <a:latin typeface="Century Gothic" charset="0"/>
              </a:endParaRPr>
            </a:p>
          </p:txBody>
        </p:sp>
        <p:sp>
          <p:nvSpPr>
            <p:cNvPr id="140597" name="Rectangle 309"/>
            <p:cNvSpPr>
              <a:spLocks noChangeArrowheads="1"/>
            </p:cNvSpPr>
            <p:nvPr/>
          </p:nvSpPr>
          <p:spPr bwMode="auto">
            <a:xfrm>
              <a:off x="6505005" y="3195890"/>
              <a:ext cx="918152" cy="3240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 dirty="0">
                  <a:latin typeface="Arial" charset="0"/>
                </a:rPr>
                <a:t>2 Years</a:t>
              </a:r>
              <a:endParaRPr lang="en-US" b="1" dirty="0">
                <a:latin typeface="Century Gothic" charset="0"/>
              </a:endParaRPr>
            </a:p>
          </p:txBody>
        </p:sp>
        <p:sp>
          <p:nvSpPr>
            <p:cNvPr id="140598" name="Rectangle 310"/>
            <p:cNvSpPr>
              <a:spLocks noChangeArrowheads="1"/>
            </p:cNvSpPr>
            <p:nvPr/>
          </p:nvSpPr>
          <p:spPr bwMode="auto">
            <a:xfrm>
              <a:off x="6777755" y="6157765"/>
              <a:ext cx="651745" cy="3240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latin typeface="Arial" charset="0"/>
                </a:rPr>
                <a:t>1 min</a:t>
              </a:r>
              <a:endParaRPr lang="en-US" b="1">
                <a:latin typeface="Century Gothic" charset="0"/>
              </a:endParaRPr>
            </a:p>
          </p:txBody>
        </p:sp>
        <p:sp>
          <p:nvSpPr>
            <p:cNvPr id="140599" name="Line 311"/>
            <p:cNvSpPr>
              <a:spLocks noChangeShapeType="1"/>
            </p:cNvSpPr>
            <p:nvPr/>
          </p:nvSpPr>
          <p:spPr bwMode="auto">
            <a:xfrm>
              <a:off x="3385824" y="4757830"/>
              <a:ext cx="1586" cy="1761"/>
            </a:xfrm>
            <a:prstGeom prst="line">
              <a:avLst/>
            </a:prstGeom>
            <a:grpFill/>
            <a:ln w="12700">
              <a:solidFill>
                <a:srgbClr val="DD080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00" name="Line 312"/>
            <p:cNvSpPr>
              <a:spLocks noChangeShapeType="1"/>
            </p:cNvSpPr>
            <p:nvPr/>
          </p:nvSpPr>
          <p:spPr bwMode="auto">
            <a:xfrm>
              <a:off x="3385824" y="4757830"/>
              <a:ext cx="1758602" cy="1761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01" name="Line 313"/>
            <p:cNvSpPr>
              <a:spLocks noChangeShapeType="1"/>
            </p:cNvSpPr>
            <p:nvPr/>
          </p:nvSpPr>
          <p:spPr bwMode="auto">
            <a:xfrm flipV="1">
              <a:off x="5144427" y="4671545"/>
              <a:ext cx="234692" cy="86285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02" name="Line 314"/>
            <p:cNvSpPr>
              <a:spLocks noChangeShapeType="1"/>
            </p:cNvSpPr>
            <p:nvPr/>
          </p:nvSpPr>
          <p:spPr bwMode="auto">
            <a:xfrm flipH="1">
              <a:off x="3658574" y="4671545"/>
              <a:ext cx="1720544" cy="1761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03" name="Line 315"/>
            <p:cNvSpPr>
              <a:spLocks noChangeShapeType="1"/>
            </p:cNvSpPr>
            <p:nvPr/>
          </p:nvSpPr>
          <p:spPr bwMode="auto">
            <a:xfrm flipH="1">
              <a:off x="3385824" y="4671545"/>
              <a:ext cx="267993" cy="84524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04" name="Freeform 316"/>
            <p:cNvSpPr>
              <a:spLocks/>
            </p:cNvSpPr>
            <p:nvPr/>
          </p:nvSpPr>
          <p:spPr bwMode="auto">
            <a:xfrm>
              <a:off x="4264333" y="4299990"/>
              <a:ext cx="38058" cy="184897"/>
            </a:xfrm>
            <a:custGeom>
              <a:avLst/>
              <a:gdLst/>
              <a:ahLst/>
              <a:cxnLst>
                <a:cxn ang="0">
                  <a:pos x="0" y="105"/>
                </a:cxn>
                <a:cxn ang="0">
                  <a:pos x="16" y="0"/>
                </a:cxn>
                <a:cxn ang="0">
                  <a:pos x="24" y="105"/>
                </a:cxn>
                <a:cxn ang="0">
                  <a:pos x="0" y="105"/>
                </a:cxn>
              </a:cxnLst>
              <a:rect l="0" t="0" r="r" b="b"/>
              <a:pathLst>
                <a:path w="24" h="105">
                  <a:moveTo>
                    <a:pt x="0" y="105"/>
                  </a:moveTo>
                  <a:lnTo>
                    <a:pt x="16" y="0"/>
                  </a:lnTo>
                  <a:lnTo>
                    <a:pt x="24" y="105"/>
                  </a:lnTo>
                  <a:lnTo>
                    <a:pt x="0" y="10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05" name="Line 317"/>
            <p:cNvSpPr>
              <a:spLocks noChangeShapeType="1"/>
            </p:cNvSpPr>
            <p:nvPr/>
          </p:nvSpPr>
          <p:spPr bwMode="auto">
            <a:xfrm flipV="1">
              <a:off x="4264333" y="4299990"/>
              <a:ext cx="23786" cy="184897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06" name="Line 318"/>
            <p:cNvSpPr>
              <a:spLocks noChangeShapeType="1"/>
            </p:cNvSpPr>
            <p:nvPr/>
          </p:nvSpPr>
          <p:spPr bwMode="auto">
            <a:xfrm>
              <a:off x="4289705" y="4299990"/>
              <a:ext cx="12686" cy="184897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07" name="Rectangle 319"/>
            <p:cNvSpPr>
              <a:spLocks noChangeArrowheads="1"/>
            </p:cNvSpPr>
            <p:nvPr/>
          </p:nvSpPr>
          <p:spPr bwMode="auto">
            <a:xfrm>
              <a:off x="3756891" y="3134258"/>
              <a:ext cx="607344" cy="3240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latin typeface="Arial" charset="0"/>
                </a:rPr>
                <a:t>Pluto</a:t>
              </a:r>
              <a:endParaRPr lang="en-US" b="1">
                <a:latin typeface="Century Gothic" charset="0"/>
              </a:endParaRPr>
            </a:p>
          </p:txBody>
        </p:sp>
        <p:sp>
          <p:nvSpPr>
            <p:cNvPr id="140608" name="Line 320"/>
            <p:cNvSpPr>
              <a:spLocks noChangeShapeType="1"/>
            </p:cNvSpPr>
            <p:nvPr/>
          </p:nvSpPr>
          <p:spPr bwMode="auto">
            <a:xfrm>
              <a:off x="5379119" y="4671545"/>
              <a:ext cx="1586" cy="258856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09" name="Line 321"/>
            <p:cNvSpPr>
              <a:spLocks noChangeShapeType="1"/>
            </p:cNvSpPr>
            <p:nvPr/>
          </p:nvSpPr>
          <p:spPr bwMode="auto">
            <a:xfrm flipH="1">
              <a:off x="5131741" y="4930401"/>
              <a:ext cx="247378" cy="135591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10" name="Rectangle 322"/>
            <p:cNvSpPr>
              <a:spLocks noChangeArrowheads="1"/>
            </p:cNvSpPr>
            <p:nvPr/>
          </p:nvSpPr>
          <p:spPr bwMode="auto">
            <a:xfrm>
              <a:off x="5961091" y="1957960"/>
              <a:ext cx="1436694" cy="3240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>
                  <a:latin typeface="Arial" charset="0"/>
                </a:rPr>
                <a:t>2,000 Years</a:t>
              </a:r>
              <a:endParaRPr lang="en-US" b="1">
                <a:latin typeface="Century Gothic" charset="0"/>
              </a:endParaRPr>
            </a:p>
          </p:txBody>
        </p:sp>
        <p:sp>
          <p:nvSpPr>
            <p:cNvPr id="140611" name="Freeform 323"/>
            <p:cNvSpPr>
              <a:spLocks/>
            </p:cNvSpPr>
            <p:nvPr/>
          </p:nvSpPr>
          <p:spPr bwMode="auto">
            <a:xfrm>
              <a:off x="3707733" y="1648038"/>
              <a:ext cx="1225789" cy="7061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0"/>
                </a:cxn>
                <a:cxn ang="0">
                  <a:pos x="31" y="0"/>
                </a:cxn>
                <a:cxn ang="0">
                  <a:pos x="47" y="7"/>
                </a:cxn>
                <a:cxn ang="0">
                  <a:pos x="62" y="7"/>
                </a:cxn>
                <a:cxn ang="0">
                  <a:pos x="94" y="21"/>
                </a:cxn>
                <a:cxn ang="0">
                  <a:pos x="117" y="28"/>
                </a:cxn>
                <a:cxn ang="0">
                  <a:pos x="133" y="35"/>
                </a:cxn>
                <a:cxn ang="0">
                  <a:pos x="164" y="49"/>
                </a:cxn>
                <a:cxn ang="0">
                  <a:pos x="226" y="78"/>
                </a:cxn>
                <a:cxn ang="0">
                  <a:pos x="289" y="106"/>
                </a:cxn>
                <a:cxn ang="0">
                  <a:pos x="367" y="141"/>
                </a:cxn>
                <a:cxn ang="0">
                  <a:pos x="406" y="162"/>
                </a:cxn>
                <a:cxn ang="0">
                  <a:pos x="445" y="183"/>
                </a:cxn>
                <a:cxn ang="0">
                  <a:pos x="523" y="225"/>
                </a:cxn>
                <a:cxn ang="0">
                  <a:pos x="586" y="261"/>
                </a:cxn>
                <a:cxn ang="0">
                  <a:pos x="656" y="303"/>
                </a:cxn>
                <a:cxn ang="0">
                  <a:pos x="679" y="317"/>
                </a:cxn>
                <a:cxn ang="0">
                  <a:pos x="687" y="324"/>
                </a:cxn>
                <a:cxn ang="0">
                  <a:pos x="710" y="338"/>
                </a:cxn>
                <a:cxn ang="0">
                  <a:pos x="726" y="352"/>
                </a:cxn>
                <a:cxn ang="0">
                  <a:pos x="750" y="366"/>
                </a:cxn>
                <a:cxn ang="0">
                  <a:pos x="757" y="373"/>
                </a:cxn>
                <a:cxn ang="0">
                  <a:pos x="765" y="380"/>
                </a:cxn>
                <a:cxn ang="0">
                  <a:pos x="773" y="394"/>
                </a:cxn>
                <a:cxn ang="0">
                  <a:pos x="773" y="401"/>
                </a:cxn>
                <a:cxn ang="0">
                  <a:pos x="750" y="401"/>
                </a:cxn>
                <a:cxn ang="0">
                  <a:pos x="742" y="401"/>
                </a:cxn>
                <a:cxn ang="0">
                  <a:pos x="726" y="394"/>
                </a:cxn>
                <a:cxn ang="0">
                  <a:pos x="710" y="394"/>
                </a:cxn>
                <a:cxn ang="0">
                  <a:pos x="679" y="380"/>
                </a:cxn>
                <a:cxn ang="0">
                  <a:pos x="656" y="373"/>
                </a:cxn>
                <a:cxn ang="0">
                  <a:pos x="640" y="366"/>
                </a:cxn>
                <a:cxn ang="0">
                  <a:pos x="609" y="352"/>
                </a:cxn>
                <a:cxn ang="0">
                  <a:pos x="547" y="324"/>
                </a:cxn>
                <a:cxn ang="0">
                  <a:pos x="484" y="296"/>
                </a:cxn>
                <a:cxn ang="0">
                  <a:pos x="406" y="261"/>
                </a:cxn>
                <a:cxn ang="0">
                  <a:pos x="367" y="239"/>
                </a:cxn>
                <a:cxn ang="0">
                  <a:pos x="328" y="218"/>
                </a:cxn>
                <a:cxn ang="0">
                  <a:pos x="250" y="176"/>
                </a:cxn>
                <a:cxn ang="0">
                  <a:pos x="187" y="141"/>
                </a:cxn>
                <a:cxn ang="0">
                  <a:pos x="125" y="106"/>
                </a:cxn>
                <a:cxn ang="0">
                  <a:pos x="94" y="85"/>
                </a:cxn>
                <a:cxn ang="0">
                  <a:pos x="86" y="78"/>
                </a:cxn>
                <a:cxn ang="0">
                  <a:pos x="62" y="64"/>
                </a:cxn>
                <a:cxn ang="0">
                  <a:pos x="47" y="49"/>
                </a:cxn>
                <a:cxn ang="0">
                  <a:pos x="23" y="35"/>
                </a:cxn>
                <a:cxn ang="0">
                  <a:pos x="16" y="28"/>
                </a:cxn>
                <a:cxn ang="0">
                  <a:pos x="8" y="21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w="773" h="401">
                  <a:moveTo>
                    <a:pt x="0" y="0"/>
                  </a:moveTo>
                  <a:lnTo>
                    <a:pt x="23" y="0"/>
                  </a:lnTo>
                  <a:lnTo>
                    <a:pt x="31" y="0"/>
                  </a:lnTo>
                  <a:lnTo>
                    <a:pt x="47" y="7"/>
                  </a:lnTo>
                  <a:lnTo>
                    <a:pt x="62" y="7"/>
                  </a:lnTo>
                  <a:lnTo>
                    <a:pt x="94" y="21"/>
                  </a:lnTo>
                  <a:lnTo>
                    <a:pt x="117" y="28"/>
                  </a:lnTo>
                  <a:lnTo>
                    <a:pt x="133" y="35"/>
                  </a:lnTo>
                  <a:lnTo>
                    <a:pt x="164" y="49"/>
                  </a:lnTo>
                  <a:lnTo>
                    <a:pt x="226" y="78"/>
                  </a:lnTo>
                  <a:lnTo>
                    <a:pt x="289" y="106"/>
                  </a:lnTo>
                  <a:lnTo>
                    <a:pt x="367" y="141"/>
                  </a:lnTo>
                  <a:lnTo>
                    <a:pt x="406" y="162"/>
                  </a:lnTo>
                  <a:lnTo>
                    <a:pt x="445" y="183"/>
                  </a:lnTo>
                  <a:lnTo>
                    <a:pt x="523" y="225"/>
                  </a:lnTo>
                  <a:lnTo>
                    <a:pt x="586" y="261"/>
                  </a:lnTo>
                  <a:lnTo>
                    <a:pt x="656" y="303"/>
                  </a:lnTo>
                  <a:lnTo>
                    <a:pt x="679" y="317"/>
                  </a:lnTo>
                  <a:lnTo>
                    <a:pt x="687" y="324"/>
                  </a:lnTo>
                  <a:lnTo>
                    <a:pt x="710" y="338"/>
                  </a:lnTo>
                  <a:lnTo>
                    <a:pt x="726" y="352"/>
                  </a:lnTo>
                  <a:lnTo>
                    <a:pt x="750" y="366"/>
                  </a:lnTo>
                  <a:lnTo>
                    <a:pt x="757" y="373"/>
                  </a:lnTo>
                  <a:lnTo>
                    <a:pt x="765" y="380"/>
                  </a:lnTo>
                  <a:lnTo>
                    <a:pt x="773" y="394"/>
                  </a:lnTo>
                  <a:lnTo>
                    <a:pt x="773" y="401"/>
                  </a:lnTo>
                  <a:lnTo>
                    <a:pt x="750" y="401"/>
                  </a:lnTo>
                  <a:lnTo>
                    <a:pt x="742" y="401"/>
                  </a:lnTo>
                  <a:lnTo>
                    <a:pt x="726" y="394"/>
                  </a:lnTo>
                  <a:lnTo>
                    <a:pt x="710" y="394"/>
                  </a:lnTo>
                  <a:lnTo>
                    <a:pt x="679" y="380"/>
                  </a:lnTo>
                  <a:lnTo>
                    <a:pt x="656" y="373"/>
                  </a:lnTo>
                  <a:lnTo>
                    <a:pt x="640" y="366"/>
                  </a:lnTo>
                  <a:lnTo>
                    <a:pt x="609" y="352"/>
                  </a:lnTo>
                  <a:lnTo>
                    <a:pt x="547" y="324"/>
                  </a:lnTo>
                  <a:lnTo>
                    <a:pt x="484" y="296"/>
                  </a:lnTo>
                  <a:lnTo>
                    <a:pt x="406" y="261"/>
                  </a:lnTo>
                  <a:lnTo>
                    <a:pt x="367" y="239"/>
                  </a:lnTo>
                  <a:lnTo>
                    <a:pt x="328" y="218"/>
                  </a:lnTo>
                  <a:lnTo>
                    <a:pt x="250" y="176"/>
                  </a:lnTo>
                  <a:lnTo>
                    <a:pt x="187" y="141"/>
                  </a:lnTo>
                  <a:lnTo>
                    <a:pt x="125" y="106"/>
                  </a:lnTo>
                  <a:lnTo>
                    <a:pt x="94" y="85"/>
                  </a:lnTo>
                  <a:lnTo>
                    <a:pt x="86" y="78"/>
                  </a:lnTo>
                  <a:lnTo>
                    <a:pt x="62" y="64"/>
                  </a:lnTo>
                  <a:lnTo>
                    <a:pt x="47" y="49"/>
                  </a:lnTo>
                  <a:lnTo>
                    <a:pt x="23" y="35"/>
                  </a:lnTo>
                  <a:lnTo>
                    <a:pt x="16" y="28"/>
                  </a:lnTo>
                  <a:lnTo>
                    <a:pt x="8" y="21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12" name="Freeform 324"/>
            <p:cNvSpPr>
              <a:spLocks/>
            </p:cNvSpPr>
            <p:nvPr/>
          </p:nvSpPr>
          <p:spPr bwMode="auto">
            <a:xfrm>
              <a:off x="4215174" y="1884002"/>
              <a:ext cx="247378" cy="248290"/>
            </a:xfrm>
            <a:custGeom>
              <a:avLst/>
              <a:gdLst/>
              <a:ahLst/>
              <a:cxnLst>
                <a:cxn ang="0">
                  <a:pos x="8" y="35"/>
                </a:cxn>
                <a:cxn ang="0">
                  <a:pos x="16" y="28"/>
                </a:cxn>
                <a:cxn ang="0">
                  <a:pos x="24" y="14"/>
                </a:cxn>
                <a:cxn ang="0">
                  <a:pos x="39" y="7"/>
                </a:cxn>
                <a:cxn ang="0">
                  <a:pos x="47" y="0"/>
                </a:cxn>
                <a:cxn ang="0">
                  <a:pos x="55" y="0"/>
                </a:cxn>
                <a:cxn ang="0">
                  <a:pos x="63" y="0"/>
                </a:cxn>
                <a:cxn ang="0">
                  <a:pos x="78" y="0"/>
                </a:cxn>
                <a:cxn ang="0">
                  <a:pos x="94" y="0"/>
                </a:cxn>
                <a:cxn ang="0">
                  <a:pos x="109" y="7"/>
                </a:cxn>
                <a:cxn ang="0">
                  <a:pos x="117" y="14"/>
                </a:cxn>
                <a:cxn ang="0">
                  <a:pos x="125" y="21"/>
                </a:cxn>
                <a:cxn ang="0">
                  <a:pos x="141" y="28"/>
                </a:cxn>
                <a:cxn ang="0">
                  <a:pos x="148" y="42"/>
                </a:cxn>
                <a:cxn ang="0">
                  <a:pos x="156" y="49"/>
                </a:cxn>
                <a:cxn ang="0">
                  <a:pos x="156" y="56"/>
                </a:cxn>
                <a:cxn ang="0">
                  <a:pos x="156" y="63"/>
                </a:cxn>
                <a:cxn ang="0">
                  <a:pos x="156" y="70"/>
                </a:cxn>
                <a:cxn ang="0">
                  <a:pos x="156" y="91"/>
                </a:cxn>
                <a:cxn ang="0">
                  <a:pos x="156" y="98"/>
                </a:cxn>
                <a:cxn ang="0">
                  <a:pos x="148" y="105"/>
                </a:cxn>
                <a:cxn ang="0">
                  <a:pos x="148" y="112"/>
                </a:cxn>
                <a:cxn ang="0">
                  <a:pos x="133" y="127"/>
                </a:cxn>
                <a:cxn ang="0">
                  <a:pos x="117" y="134"/>
                </a:cxn>
                <a:cxn ang="0">
                  <a:pos x="109" y="141"/>
                </a:cxn>
                <a:cxn ang="0">
                  <a:pos x="102" y="141"/>
                </a:cxn>
                <a:cxn ang="0">
                  <a:pos x="94" y="141"/>
                </a:cxn>
                <a:cxn ang="0">
                  <a:pos x="78" y="141"/>
                </a:cxn>
                <a:cxn ang="0">
                  <a:pos x="63" y="141"/>
                </a:cxn>
                <a:cxn ang="0">
                  <a:pos x="47" y="141"/>
                </a:cxn>
                <a:cxn ang="0">
                  <a:pos x="39" y="134"/>
                </a:cxn>
                <a:cxn ang="0">
                  <a:pos x="31" y="134"/>
                </a:cxn>
                <a:cxn ang="0">
                  <a:pos x="16" y="119"/>
                </a:cxn>
                <a:cxn ang="0">
                  <a:pos x="8" y="105"/>
                </a:cxn>
                <a:cxn ang="0">
                  <a:pos x="0" y="98"/>
                </a:cxn>
                <a:cxn ang="0">
                  <a:pos x="0" y="91"/>
                </a:cxn>
                <a:cxn ang="0">
                  <a:pos x="0" y="84"/>
                </a:cxn>
                <a:cxn ang="0">
                  <a:pos x="0" y="70"/>
                </a:cxn>
                <a:cxn ang="0">
                  <a:pos x="0" y="56"/>
                </a:cxn>
                <a:cxn ang="0">
                  <a:pos x="8" y="42"/>
                </a:cxn>
                <a:cxn ang="0">
                  <a:pos x="8" y="35"/>
                </a:cxn>
              </a:cxnLst>
              <a:rect l="0" t="0" r="r" b="b"/>
              <a:pathLst>
                <a:path w="156" h="141">
                  <a:moveTo>
                    <a:pt x="8" y="35"/>
                  </a:moveTo>
                  <a:lnTo>
                    <a:pt x="16" y="28"/>
                  </a:lnTo>
                  <a:lnTo>
                    <a:pt x="24" y="14"/>
                  </a:lnTo>
                  <a:lnTo>
                    <a:pt x="39" y="7"/>
                  </a:lnTo>
                  <a:lnTo>
                    <a:pt x="47" y="0"/>
                  </a:lnTo>
                  <a:lnTo>
                    <a:pt x="55" y="0"/>
                  </a:lnTo>
                  <a:lnTo>
                    <a:pt x="63" y="0"/>
                  </a:lnTo>
                  <a:lnTo>
                    <a:pt x="78" y="0"/>
                  </a:lnTo>
                  <a:lnTo>
                    <a:pt x="94" y="0"/>
                  </a:lnTo>
                  <a:lnTo>
                    <a:pt x="109" y="7"/>
                  </a:lnTo>
                  <a:lnTo>
                    <a:pt x="117" y="14"/>
                  </a:lnTo>
                  <a:lnTo>
                    <a:pt x="125" y="21"/>
                  </a:lnTo>
                  <a:lnTo>
                    <a:pt x="141" y="28"/>
                  </a:lnTo>
                  <a:lnTo>
                    <a:pt x="148" y="42"/>
                  </a:lnTo>
                  <a:lnTo>
                    <a:pt x="156" y="49"/>
                  </a:lnTo>
                  <a:lnTo>
                    <a:pt x="156" y="56"/>
                  </a:lnTo>
                  <a:lnTo>
                    <a:pt x="156" y="63"/>
                  </a:lnTo>
                  <a:lnTo>
                    <a:pt x="156" y="70"/>
                  </a:lnTo>
                  <a:lnTo>
                    <a:pt x="156" y="91"/>
                  </a:lnTo>
                  <a:lnTo>
                    <a:pt x="156" y="98"/>
                  </a:lnTo>
                  <a:lnTo>
                    <a:pt x="148" y="105"/>
                  </a:lnTo>
                  <a:lnTo>
                    <a:pt x="148" y="112"/>
                  </a:lnTo>
                  <a:lnTo>
                    <a:pt x="133" y="127"/>
                  </a:lnTo>
                  <a:lnTo>
                    <a:pt x="117" y="134"/>
                  </a:lnTo>
                  <a:lnTo>
                    <a:pt x="109" y="141"/>
                  </a:lnTo>
                  <a:lnTo>
                    <a:pt x="102" y="141"/>
                  </a:lnTo>
                  <a:lnTo>
                    <a:pt x="94" y="141"/>
                  </a:lnTo>
                  <a:lnTo>
                    <a:pt x="78" y="141"/>
                  </a:lnTo>
                  <a:lnTo>
                    <a:pt x="63" y="141"/>
                  </a:lnTo>
                  <a:lnTo>
                    <a:pt x="47" y="141"/>
                  </a:lnTo>
                  <a:lnTo>
                    <a:pt x="39" y="134"/>
                  </a:lnTo>
                  <a:lnTo>
                    <a:pt x="31" y="134"/>
                  </a:lnTo>
                  <a:lnTo>
                    <a:pt x="16" y="119"/>
                  </a:lnTo>
                  <a:lnTo>
                    <a:pt x="8" y="105"/>
                  </a:lnTo>
                  <a:lnTo>
                    <a:pt x="0" y="98"/>
                  </a:lnTo>
                  <a:lnTo>
                    <a:pt x="0" y="91"/>
                  </a:lnTo>
                  <a:lnTo>
                    <a:pt x="0" y="84"/>
                  </a:lnTo>
                  <a:lnTo>
                    <a:pt x="0" y="70"/>
                  </a:lnTo>
                  <a:lnTo>
                    <a:pt x="0" y="56"/>
                  </a:lnTo>
                  <a:lnTo>
                    <a:pt x="8" y="42"/>
                  </a:lnTo>
                  <a:lnTo>
                    <a:pt x="8" y="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13" name="Freeform 325"/>
            <p:cNvSpPr>
              <a:spLocks/>
            </p:cNvSpPr>
            <p:nvPr/>
          </p:nvSpPr>
          <p:spPr bwMode="auto">
            <a:xfrm>
              <a:off x="4315077" y="2031919"/>
              <a:ext cx="123689" cy="49306"/>
            </a:xfrm>
            <a:custGeom>
              <a:avLst/>
              <a:gdLst/>
              <a:ahLst/>
              <a:cxnLst>
                <a:cxn ang="0">
                  <a:pos x="78" y="28"/>
                </a:cxn>
                <a:cxn ang="0">
                  <a:pos x="54" y="21"/>
                </a:cxn>
                <a:cxn ang="0">
                  <a:pos x="46" y="21"/>
                </a:cxn>
                <a:cxn ang="0">
                  <a:pos x="15" y="7"/>
                </a:cxn>
                <a:cxn ang="0">
                  <a:pos x="0" y="0"/>
                </a:cxn>
                <a:cxn ang="0">
                  <a:pos x="78" y="28"/>
                </a:cxn>
              </a:cxnLst>
              <a:rect l="0" t="0" r="r" b="b"/>
              <a:pathLst>
                <a:path w="78" h="28">
                  <a:moveTo>
                    <a:pt x="78" y="28"/>
                  </a:moveTo>
                  <a:lnTo>
                    <a:pt x="54" y="21"/>
                  </a:lnTo>
                  <a:lnTo>
                    <a:pt x="46" y="21"/>
                  </a:lnTo>
                  <a:lnTo>
                    <a:pt x="15" y="7"/>
                  </a:lnTo>
                  <a:lnTo>
                    <a:pt x="0" y="0"/>
                  </a:lnTo>
                  <a:lnTo>
                    <a:pt x="78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14" name="Freeform 326"/>
            <p:cNvSpPr>
              <a:spLocks/>
            </p:cNvSpPr>
            <p:nvPr/>
          </p:nvSpPr>
          <p:spPr bwMode="auto">
            <a:xfrm>
              <a:off x="4326177" y="2044246"/>
              <a:ext cx="123689" cy="49306"/>
            </a:xfrm>
            <a:custGeom>
              <a:avLst/>
              <a:gdLst/>
              <a:ahLst/>
              <a:cxnLst>
                <a:cxn ang="0">
                  <a:pos x="78" y="28"/>
                </a:cxn>
                <a:cxn ang="0">
                  <a:pos x="55" y="21"/>
                </a:cxn>
                <a:cxn ang="0">
                  <a:pos x="47" y="21"/>
                </a:cxn>
                <a:cxn ang="0">
                  <a:pos x="16" y="7"/>
                </a:cxn>
                <a:cxn ang="0">
                  <a:pos x="0" y="0"/>
                </a:cxn>
              </a:cxnLst>
              <a:rect l="0" t="0" r="r" b="b"/>
              <a:pathLst>
                <a:path w="78" h="28">
                  <a:moveTo>
                    <a:pt x="78" y="28"/>
                  </a:moveTo>
                  <a:lnTo>
                    <a:pt x="55" y="21"/>
                  </a:lnTo>
                  <a:lnTo>
                    <a:pt x="47" y="21"/>
                  </a:lnTo>
                  <a:lnTo>
                    <a:pt x="16" y="7"/>
                  </a:lnTo>
                  <a:lnTo>
                    <a:pt x="0" y="0"/>
                  </a:lnTo>
                </a:path>
              </a:pathLst>
            </a:custGeom>
            <a:grpFill/>
            <a:ln w="25400">
              <a:solidFill>
                <a:srgbClr val="FDF982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15" name="Freeform 327"/>
            <p:cNvSpPr>
              <a:spLocks/>
            </p:cNvSpPr>
            <p:nvPr/>
          </p:nvSpPr>
          <p:spPr bwMode="auto">
            <a:xfrm>
              <a:off x="4227860" y="1945634"/>
              <a:ext cx="98317" cy="86285"/>
            </a:xfrm>
            <a:custGeom>
              <a:avLst/>
              <a:gdLst/>
              <a:ahLst/>
              <a:cxnLst>
                <a:cxn ang="0">
                  <a:pos x="62" y="49"/>
                </a:cxn>
                <a:cxn ang="0">
                  <a:pos x="47" y="42"/>
                </a:cxn>
                <a:cxn ang="0">
                  <a:pos x="23" y="28"/>
                </a:cxn>
                <a:cxn ang="0">
                  <a:pos x="16" y="21"/>
                </a:cxn>
                <a:cxn ang="0">
                  <a:pos x="8" y="14"/>
                </a:cxn>
                <a:cxn ang="0">
                  <a:pos x="0" y="7"/>
                </a:cxn>
                <a:cxn ang="0">
                  <a:pos x="0" y="0"/>
                </a:cxn>
                <a:cxn ang="0">
                  <a:pos x="62" y="49"/>
                </a:cxn>
              </a:cxnLst>
              <a:rect l="0" t="0" r="r" b="b"/>
              <a:pathLst>
                <a:path w="62" h="49">
                  <a:moveTo>
                    <a:pt x="62" y="49"/>
                  </a:moveTo>
                  <a:lnTo>
                    <a:pt x="47" y="42"/>
                  </a:lnTo>
                  <a:lnTo>
                    <a:pt x="23" y="28"/>
                  </a:lnTo>
                  <a:lnTo>
                    <a:pt x="16" y="21"/>
                  </a:lnTo>
                  <a:lnTo>
                    <a:pt x="8" y="14"/>
                  </a:lnTo>
                  <a:lnTo>
                    <a:pt x="0" y="7"/>
                  </a:lnTo>
                  <a:lnTo>
                    <a:pt x="0" y="0"/>
                  </a:lnTo>
                  <a:lnTo>
                    <a:pt x="62" y="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16" name="Freeform 328"/>
            <p:cNvSpPr>
              <a:spLocks/>
            </p:cNvSpPr>
            <p:nvPr/>
          </p:nvSpPr>
          <p:spPr bwMode="auto">
            <a:xfrm>
              <a:off x="4240546" y="1957960"/>
              <a:ext cx="98317" cy="86285"/>
            </a:xfrm>
            <a:custGeom>
              <a:avLst/>
              <a:gdLst/>
              <a:ahLst/>
              <a:cxnLst>
                <a:cxn ang="0">
                  <a:pos x="62" y="49"/>
                </a:cxn>
                <a:cxn ang="0">
                  <a:pos x="47" y="42"/>
                </a:cxn>
                <a:cxn ang="0">
                  <a:pos x="23" y="28"/>
                </a:cxn>
                <a:cxn ang="0">
                  <a:pos x="15" y="21"/>
                </a:cxn>
                <a:cxn ang="0">
                  <a:pos x="8" y="14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w="62" h="49">
                  <a:moveTo>
                    <a:pt x="62" y="49"/>
                  </a:moveTo>
                  <a:lnTo>
                    <a:pt x="47" y="42"/>
                  </a:lnTo>
                  <a:lnTo>
                    <a:pt x="23" y="28"/>
                  </a:lnTo>
                  <a:lnTo>
                    <a:pt x="15" y="21"/>
                  </a:lnTo>
                  <a:lnTo>
                    <a:pt x="8" y="14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grpFill/>
            <a:ln w="25400">
              <a:solidFill>
                <a:srgbClr val="FDF982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17" name="Freeform 329"/>
            <p:cNvSpPr>
              <a:spLocks/>
            </p:cNvSpPr>
            <p:nvPr/>
          </p:nvSpPr>
          <p:spPr bwMode="auto">
            <a:xfrm>
              <a:off x="3744205" y="1685017"/>
              <a:ext cx="620030" cy="408534"/>
            </a:xfrm>
            <a:custGeom>
              <a:avLst/>
              <a:gdLst/>
              <a:ahLst/>
              <a:cxnLst>
                <a:cxn ang="0">
                  <a:pos x="375" y="232"/>
                </a:cxn>
                <a:cxn ang="0">
                  <a:pos x="336" y="211"/>
                </a:cxn>
                <a:cxn ang="0">
                  <a:pos x="258" y="169"/>
                </a:cxn>
                <a:cxn ang="0">
                  <a:pos x="196" y="134"/>
                </a:cxn>
                <a:cxn ang="0">
                  <a:pos x="133" y="99"/>
                </a:cxn>
                <a:cxn ang="0">
                  <a:pos x="102" y="78"/>
                </a:cxn>
                <a:cxn ang="0">
                  <a:pos x="94" y="71"/>
                </a:cxn>
                <a:cxn ang="0">
                  <a:pos x="71" y="57"/>
                </a:cxn>
                <a:cxn ang="0">
                  <a:pos x="39" y="43"/>
                </a:cxn>
                <a:cxn ang="0">
                  <a:pos x="24" y="28"/>
                </a:cxn>
                <a:cxn ang="0">
                  <a:pos x="8" y="21"/>
                </a:cxn>
                <a:cxn ang="0">
                  <a:pos x="8" y="14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0" y="0"/>
                </a:cxn>
                <a:cxn ang="0">
                  <a:pos x="391" y="204"/>
                </a:cxn>
                <a:cxn ang="0">
                  <a:pos x="375" y="232"/>
                </a:cxn>
              </a:cxnLst>
              <a:rect l="0" t="0" r="r" b="b"/>
              <a:pathLst>
                <a:path w="391" h="232">
                  <a:moveTo>
                    <a:pt x="375" y="232"/>
                  </a:moveTo>
                  <a:lnTo>
                    <a:pt x="336" y="211"/>
                  </a:lnTo>
                  <a:lnTo>
                    <a:pt x="258" y="169"/>
                  </a:lnTo>
                  <a:lnTo>
                    <a:pt x="196" y="134"/>
                  </a:lnTo>
                  <a:lnTo>
                    <a:pt x="133" y="99"/>
                  </a:lnTo>
                  <a:lnTo>
                    <a:pt x="102" y="78"/>
                  </a:lnTo>
                  <a:lnTo>
                    <a:pt x="94" y="71"/>
                  </a:lnTo>
                  <a:lnTo>
                    <a:pt x="71" y="57"/>
                  </a:lnTo>
                  <a:lnTo>
                    <a:pt x="39" y="43"/>
                  </a:lnTo>
                  <a:lnTo>
                    <a:pt x="24" y="28"/>
                  </a:lnTo>
                  <a:lnTo>
                    <a:pt x="8" y="21"/>
                  </a:lnTo>
                  <a:lnTo>
                    <a:pt x="8" y="14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0"/>
                  </a:lnTo>
                  <a:lnTo>
                    <a:pt x="391" y="20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18" name="Freeform 330"/>
            <p:cNvSpPr>
              <a:spLocks/>
            </p:cNvSpPr>
            <p:nvPr/>
          </p:nvSpPr>
          <p:spPr bwMode="auto">
            <a:xfrm>
              <a:off x="4253233" y="1994940"/>
              <a:ext cx="654917" cy="359229"/>
            </a:xfrm>
            <a:custGeom>
              <a:avLst/>
              <a:gdLst/>
              <a:ahLst/>
              <a:cxnLst>
                <a:cxn ang="0">
                  <a:pos x="413" y="204"/>
                </a:cxn>
                <a:cxn ang="0">
                  <a:pos x="406" y="204"/>
                </a:cxn>
                <a:cxn ang="0">
                  <a:pos x="398" y="204"/>
                </a:cxn>
                <a:cxn ang="0">
                  <a:pos x="382" y="197"/>
                </a:cxn>
                <a:cxn ang="0">
                  <a:pos x="374" y="197"/>
                </a:cxn>
                <a:cxn ang="0">
                  <a:pos x="351" y="190"/>
                </a:cxn>
                <a:cxn ang="0">
                  <a:pos x="320" y="176"/>
                </a:cxn>
                <a:cxn ang="0">
                  <a:pos x="296" y="169"/>
                </a:cxn>
                <a:cxn ang="0">
                  <a:pos x="281" y="162"/>
                </a:cxn>
                <a:cxn ang="0">
                  <a:pos x="249" y="148"/>
                </a:cxn>
                <a:cxn ang="0">
                  <a:pos x="187" y="120"/>
                </a:cxn>
                <a:cxn ang="0">
                  <a:pos x="117" y="85"/>
                </a:cxn>
                <a:cxn ang="0">
                  <a:pos x="39" y="49"/>
                </a:cxn>
                <a:cxn ang="0">
                  <a:pos x="0" y="28"/>
                </a:cxn>
                <a:cxn ang="0">
                  <a:pos x="15" y="0"/>
                </a:cxn>
                <a:cxn ang="0">
                  <a:pos x="413" y="204"/>
                </a:cxn>
              </a:cxnLst>
              <a:rect l="0" t="0" r="r" b="b"/>
              <a:pathLst>
                <a:path w="413" h="204">
                  <a:moveTo>
                    <a:pt x="413" y="204"/>
                  </a:moveTo>
                  <a:lnTo>
                    <a:pt x="406" y="204"/>
                  </a:lnTo>
                  <a:lnTo>
                    <a:pt x="398" y="204"/>
                  </a:lnTo>
                  <a:lnTo>
                    <a:pt x="382" y="197"/>
                  </a:lnTo>
                  <a:lnTo>
                    <a:pt x="374" y="197"/>
                  </a:lnTo>
                  <a:lnTo>
                    <a:pt x="351" y="190"/>
                  </a:lnTo>
                  <a:lnTo>
                    <a:pt x="320" y="176"/>
                  </a:lnTo>
                  <a:lnTo>
                    <a:pt x="296" y="169"/>
                  </a:lnTo>
                  <a:lnTo>
                    <a:pt x="281" y="162"/>
                  </a:lnTo>
                  <a:lnTo>
                    <a:pt x="249" y="148"/>
                  </a:lnTo>
                  <a:lnTo>
                    <a:pt x="187" y="120"/>
                  </a:lnTo>
                  <a:lnTo>
                    <a:pt x="117" y="85"/>
                  </a:lnTo>
                  <a:lnTo>
                    <a:pt x="39" y="49"/>
                  </a:lnTo>
                  <a:lnTo>
                    <a:pt x="0" y="28"/>
                  </a:lnTo>
                  <a:lnTo>
                    <a:pt x="15" y="0"/>
                  </a:lnTo>
                  <a:lnTo>
                    <a:pt x="413" y="20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19" name="Freeform 331"/>
            <p:cNvSpPr>
              <a:spLocks/>
            </p:cNvSpPr>
            <p:nvPr/>
          </p:nvSpPr>
          <p:spPr bwMode="auto">
            <a:xfrm>
              <a:off x="4189802" y="1957960"/>
              <a:ext cx="50744" cy="4930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2" y="14"/>
                </a:cxn>
                <a:cxn ang="0">
                  <a:pos x="24" y="28"/>
                </a:cxn>
                <a:cxn ang="0">
                  <a:pos x="0" y="21"/>
                </a:cxn>
                <a:cxn ang="0">
                  <a:pos x="8" y="0"/>
                </a:cxn>
              </a:cxnLst>
              <a:rect l="0" t="0" r="r" b="b"/>
              <a:pathLst>
                <a:path w="32" h="28">
                  <a:moveTo>
                    <a:pt x="8" y="0"/>
                  </a:moveTo>
                  <a:lnTo>
                    <a:pt x="32" y="14"/>
                  </a:lnTo>
                  <a:lnTo>
                    <a:pt x="24" y="28"/>
                  </a:lnTo>
                  <a:lnTo>
                    <a:pt x="0" y="2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20" name="Freeform 332"/>
            <p:cNvSpPr>
              <a:spLocks/>
            </p:cNvSpPr>
            <p:nvPr/>
          </p:nvSpPr>
          <p:spPr bwMode="auto">
            <a:xfrm>
              <a:off x="4202488" y="1957960"/>
              <a:ext cx="50744" cy="369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32" y="14"/>
                </a:cxn>
                <a:cxn ang="0">
                  <a:pos x="32" y="21"/>
                </a:cxn>
                <a:cxn ang="0">
                  <a:pos x="24" y="21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w="32" h="21">
                  <a:moveTo>
                    <a:pt x="0" y="0"/>
                  </a:moveTo>
                  <a:lnTo>
                    <a:pt x="8" y="0"/>
                  </a:lnTo>
                  <a:lnTo>
                    <a:pt x="32" y="14"/>
                  </a:lnTo>
                  <a:lnTo>
                    <a:pt x="32" y="21"/>
                  </a:lnTo>
                  <a:lnTo>
                    <a:pt x="24" y="21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21" name="Freeform 333"/>
            <p:cNvSpPr>
              <a:spLocks/>
            </p:cNvSpPr>
            <p:nvPr/>
          </p:nvSpPr>
          <p:spPr bwMode="auto">
            <a:xfrm>
              <a:off x="4227860" y="1982613"/>
              <a:ext cx="25372" cy="3697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16" y="7"/>
                </a:cxn>
                <a:cxn ang="0">
                  <a:pos x="8" y="21"/>
                </a:cxn>
                <a:cxn ang="0">
                  <a:pos x="0" y="21"/>
                </a:cxn>
                <a:cxn ang="0">
                  <a:pos x="0" y="14"/>
                </a:cxn>
              </a:cxnLst>
              <a:rect l="0" t="0" r="r" b="b"/>
              <a:pathLst>
                <a:path w="16" h="21">
                  <a:moveTo>
                    <a:pt x="0" y="14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6" y="7"/>
                  </a:lnTo>
                  <a:lnTo>
                    <a:pt x="8" y="21"/>
                  </a:lnTo>
                  <a:lnTo>
                    <a:pt x="0" y="21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22" name="Freeform 334"/>
            <p:cNvSpPr>
              <a:spLocks/>
            </p:cNvSpPr>
            <p:nvPr/>
          </p:nvSpPr>
          <p:spPr bwMode="auto">
            <a:xfrm>
              <a:off x="4189802" y="1994940"/>
              <a:ext cx="50744" cy="246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32" y="7"/>
                </a:cxn>
                <a:cxn ang="0">
                  <a:pos x="32" y="14"/>
                </a:cxn>
                <a:cxn ang="0">
                  <a:pos x="24" y="14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w="32" h="14">
                  <a:moveTo>
                    <a:pt x="0" y="0"/>
                  </a:moveTo>
                  <a:lnTo>
                    <a:pt x="8" y="0"/>
                  </a:lnTo>
                  <a:lnTo>
                    <a:pt x="32" y="7"/>
                  </a:lnTo>
                  <a:lnTo>
                    <a:pt x="32" y="14"/>
                  </a:lnTo>
                  <a:lnTo>
                    <a:pt x="24" y="14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23" name="Freeform 335"/>
            <p:cNvSpPr>
              <a:spLocks/>
            </p:cNvSpPr>
            <p:nvPr/>
          </p:nvSpPr>
          <p:spPr bwMode="auto">
            <a:xfrm>
              <a:off x="4189802" y="1957960"/>
              <a:ext cx="25372" cy="4930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16" y="7"/>
                </a:cxn>
                <a:cxn ang="0">
                  <a:pos x="8" y="28"/>
                </a:cxn>
                <a:cxn ang="0">
                  <a:pos x="0" y="28"/>
                </a:cxn>
                <a:cxn ang="0">
                  <a:pos x="0" y="21"/>
                </a:cxn>
              </a:cxnLst>
              <a:rect l="0" t="0" r="r" b="b"/>
              <a:pathLst>
                <a:path w="16" h="28">
                  <a:moveTo>
                    <a:pt x="0" y="21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6" y="7"/>
                  </a:lnTo>
                  <a:lnTo>
                    <a:pt x="8" y="28"/>
                  </a:lnTo>
                  <a:lnTo>
                    <a:pt x="0" y="28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24" name="Freeform 336"/>
            <p:cNvSpPr>
              <a:spLocks/>
            </p:cNvSpPr>
            <p:nvPr/>
          </p:nvSpPr>
          <p:spPr bwMode="auto">
            <a:xfrm>
              <a:off x="3323980" y="2206251"/>
              <a:ext cx="74530" cy="6163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6" y="0"/>
                </a:cxn>
                <a:cxn ang="0">
                  <a:pos x="47" y="0"/>
                </a:cxn>
                <a:cxn ang="0">
                  <a:pos x="47" y="28"/>
                </a:cxn>
                <a:cxn ang="0">
                  <a:pos x="31" y="35"/>
                </a:cxn>
                <a:cxn ang="0">
                  <a:pos x="0" y="35"/>
                </a:cxn>
                <a:cxn ang="0">
                  <a:pos x="0" y="7"/>
                </a:cxn>
              </a:cxnLst>
              <a:rect l="0" t="0" r="r" b="b"/>
              <a:pathLst>
                <a:path w="47" h="35">
                  <a:moveTo>
                    <a:pt x="0" y="7"/>
                  </a:moveTo>
                  <a:lnTo>
                    <a:pt x="16" y="0"/>
                  </a:lnTo>
                  <a:lnTo>
                    <a:pt x="47" y="0"/>
                  </a:lnTo>
                  <a:lnTo>
                    <a:pt x="47" y="28"/>
                  </a:lnTo>
                  <a:lnTo>
                    <a:pt x="31" y="35"/>
                  </a:lnTo>
                  <a:lnTo>
                    <a:pt x="0" y="35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25" name="Freeform 337"/>
            <p:cNvSpPr>
              <a:spLocks/>
            </p:cNvSpPr>
            <p:nvPr/>
          </p:nvSpPr>
          <p:spPr bwMode="auto">
            <a:xfrm>
              <a:off x="3249450" y="2218577"/>
              <a:ext cx="123689" cy="8628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47" y="0"/>
                </a:cxn>
                <a:cxn ang="0">
                  <a:pos x="78" y="0"/>
                </a:cxn>
                <a:cxn ang="0">
                  <a:pos x="78" y="28"/>
                </a:cxn>
                <a:cxn ang="0">
                  <a:pos x="31" y="49"/>
                </a:cxn>
                <a:cxn ang="0">
                  <a:pos x="0" y="49"/>
                </a:cxn>
                <a:cxn ang="0">
                  <a:pos x="0" y="21"/>
                </a:cxn>
              </a:cxnLst>
              <a:rect l="0" t="0" r="r" b="b"/>
              <a:pathLst>
                <a:path w="78" h="49">
                  <a:moveTo>
                    <a:pt x="0" y="21"/>
                  </a:moveTo>
                  <a:lnTo>
                    <a:pt x="47" y="0"/>
                  </a:lnTo>
                  <a:lnTo>
                    <a:pt x="78" y="0"/>
                  </a:lnTo>
                  <a:lnTo>
                    <a:pt x="78" y="28"/>
                  </a:lnTo>
                  <a:lnTo>
                    <a:pt x="31" y="49"/>
                  </a:lnTo>
                  <a:lnTo>
                    <a:pt x="0" y="49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26" name="Freeform 338"/>
            <p:cNvSpPr>
              <a:spLocks/>
            </p:cNvSpPr>
            <p:nvPr/>
          </p:nvSpPr>
          <p:spPr bwMode="auto">
            <a:xfrm>
              <a:off x="3174919" y="2255557"/>
              <a:ext cx="123689" cy="8628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47" y="0"/>
                </a:cxn>
                <a:cxn ang="0">
                  <a:pos x="78" y="0"/>
                </a:cxn>
                <a:cxn ang="0">
                  <a:pos x="78" y="28"/>
                </a:cxn>
                <a:cxn ang="0">
                  <a:pos x="32" y="49"/>
                </a:cxn>
                <a:cxn ang="0">
                  <a:pos x="0" y="49"/>
                </a:cxn>
                <a:cxn ang="0">
                  <a:pos x="0" y="21"/>
                </a:cxn>
              </a:cxnLst>
              <a:rect l="0" t="0" r="r" b="b"/>
              <a:pathLst>
                <a:path w="78" h="49">
                  <a:moveTo>
                    <a:pt x="0" y="21"/>
                  </a:moveTo>
                  <a:lnTo>
                    <a:pt x="47" y="0"/>
                  </a:lnTo>
                  <a:lnTo>
                    <a:pt x="78" y="0"/>
                  </a:lnTo>
                  <a:lnTo>
                    <a:pt x="78" y="28"/>
                  </a:lnTo>
                  <a:lnTo>
                    <a:pt x="32" y="49"/>
                  </a:lnTo>
                  <a:lnTo>
                    <a:pt x="0" y="49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27" name="Freeform 339"/>
            <p:cNvSpPr>
              <a:spLocks/>
            </p:cNvSpPr>
            <p:nvPr/>
          </p:nvSpPr>
          <p:spPr bwMode="auto">
            <a:xfrm>
              <a:off x="3113075" y="2292536"/>
              <a:ext cx="112589" cy="8628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39" y="0"/>
                </a:cxn>
                <a:cxn ang="0">
                  <a:pos x="71" y="0"/>
                </a:cxn>
                <a:cxn ang="0">
                  <a:pos x="71" y="28"/>
                </a:cxn>
                <a:cxn ang="0">
                  <a:pos x="31" y="49"/>
                </a:cxn>
                <a:cxn ang="0">
                  <a:pos x="0" y="49"/>
                </a:cxn>
                <a:cxn ang="0">
                  <a:pos x="0" y="21"/>
                </a:cxn>
              </a:cxnLst>
              <a:rect l="0" t="0" r="r" b="b"/>
              <a:pathLst>
                <a:path w="71" h="49">
                  <a:moveTo>
                    <a:pt x="0" y="21"/>
                  </a:moveTo>
                  <a:lnTo>
                    <a:pt x="39" y="0"/>
                  </a:lnTo>
                  <a:lnTo>
                    <a:pt x="71" y="0"/>
                  </a:lnTo>
                  <a:lnTo>
                    <a:pt x="71" y="28"/>
                  </a:lnTo>
                  <a:lnTo>
                    <a:pt x="31" y="49"/>
                  </a:lnTo>
                  <a:lnTo>
                    <a:pt x="0" y="49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28" name="Freeform 340"/>
            <p:cNvSpPr>
              <a:spLocks/>
            </p:cNvSpPr>
            <p:nvPr/>
          </p:nvSpPr>
          <p:spPr bwMode="auto">
            <a:xfrm>
              <a:off x="3076602" y="2329515"/>
              <a:ext cx="85631" cy="7395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3" y="0"/>
                </a:cxn>
                <a:cxn ang="0">
                  <a:pos x="54" y="0"/>
                </a:cxn>
                <a:cxn ang="0">
                  <a:pos x="54" y="28"/>
                </a:cxn>
                <a:cxn ang="0">
                  <a:pos x="31" y="42"/>
                </a:cxn>
                <a:cxn ang="0">
                  <a:pos x="0" y="42"/>
                </a:cxn>
                <a:cxn ang="0">
                  <a:pos x="0" y="14"/>
                </a:cxn>
              </a:cxnLst>
              <a:rect l="0" t="0" r="r" b="b"/>
              <a:pathLst>
                <a:path w="54" h="42">
                  <a:moveTo>
                    <a:pt x="0" y="14"/>
                  </a:moveTo>
                  <a:lnTo>
                    <a:pt x="23" y="0"/>
                  </a:lnTo>
                  <a:lnTo>
                    <a:pt x="54" y="0"/>
                  </a:lnTo>
                  <a:lnTo>
                    <a:pt x="54" y="28"/>
                  </a:lnTo>
                  <a:lnTo>
                    <a:pt x="31" y="42"/>
                  </a:lnTo>
                  <a:lnTo>
                    <a:pt x="0" y="42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29" name="Freeform 341"/>
            <p:cNvSpPr>
              <a:spLocks/>
            </p:cNvSpPr>
            <p:nvPr/>
          </p:nvSpPr>
          <p:spPr bwMode="auto">
            <a:xfrm>
              <a:off x="3014758" y="2354168"/>
              <a:ext cx="111003" cy="8628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39" y="0"/>
                </a:cxn>
                <a:cxn ang="0">
                  <a:pos x="70" y="0"/>
                </a:cxn>
                <a:cxn ang="0">
                  <a:pos x="70" y="28"/>
                </a:cxn>
                <a:cxn ang="0">
                  <a:pos x="31" y="49"/>
                </a:cxn>
                <a:cxn ang="0">
                  <a:pos x="0" y="49"/>
                </a:cxn>
                <a:cxn ang="0">
                  <a:pos x="0" y="21"/>
                </a:cxn>
              </a:cxnLst>
              <a:rect l="0" t="0" r="r" b="b"/>
              <a:pathLst>
                <a:path w="70" h="49">
                  <a:moveTo>
                    <a:pt x="0" y="21"/>
                  </a:moveTo>
                  <a:lnTo>
                    <a:pt x="39" y="0"/>
                  </a:lnTo>
                  <a:lnTo>
                    <a:pt x="70" y="0"/>
                  </a:lnTo>
                  <a:lnTo>
                    <a:pt x="70" y="28"/>
                  </a:lnTo>
                  <a:lnTo>
                    <a:pt x="31" y="49"/>
                  </a:lnTo>
                  <a:lnTo>
                    <a:pt x="0" y="49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30" name="Freeform 342"/>
            <p:cNvSpPr>
              <a:spLocks/>
            </p:cNvSpPr>
            <p:nvPr/>
          </p:nvSpPr>
          <p:spPr bwMode="auto">
            <a:xfrm>
              <a:off x="2952913" y="2391148"/>
              <a:ext cx="111003" cy="8804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39" y="0"/>
                </a:cxn>
                <a:cxn ang="0">
                  <a:pos x="70" y="0"/>
                </a:cxn>
                <a:cxn ang="0">
                  <a:pos x="70" y="28"/>
                </a:cxn>
                <a:cxn ang="0">
                  <a:pos x="31" y="50"/>
                </a:cxn>
                <a:cxn ang="0">
                  <a:pos x="0" y="50"/>
                </a:cxn>
                <a:cxn ang="0">
                  <a:pos x="0" y="21"/>
                </a:cxn>
              </a:cxnLst>
              <a:rect l="0" t="0" r="r" b="b"/>
              <a:pathLst>
                <a:path w="70" h="50">
                  <a:moveTo>
                    <a:pt x="0" y="21"/>
                  </a:moveTo>
                  <a:lnTo>
                    <a:pt x="39" y="0"/>
                  </a:lnTo>
                  <a:lnTo>
                    <a:pt x="70" y="0"/>
                  </a:lnTo>
                  <a:lnTo>
                    <a:pt x="70" y="28"/>
                  </a:lnTo>
                  <a:lnTo>
                    <a:pt x="31" y="50"/>
                  </a:lnTo>
                  <a:lnTo>
                    <a:pt x="0" y="50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31" name="Freeform 343"/>
            <p:cNvSpPr>
              <a:spLocks/>
            </p:cNvSpPr>
            <p:nvPr/>
          </p:nvSpPr>
          <p:spPr bwMode="auto">
            <a:xfrm>
              <a:off x="2914855" y="2428127"/>
              <a:ext cx="87217" cy="75720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4" y="0"/>
                </a:cxn>
                <a:cxn ang="0">
                  <a:pos x="55" y="0"/>
                </a:cxn>
                <a:cxn ang="0">
                  <a:pos x="55" y="29"/>
                </a:cxn>
                <a:cxn ang="0">
                  <a:pos x="32" y="43"/>
                </a:cxn>
                <a:cxn ang="0">
                  <a:pos x="0" y="43"/>
                </a:cxn>
                <a:cxn ang="0">
                  <a:pos x="0" y="14"/>
                </a:cxn>
              </a:cxnLst>
              <a:rect l="0" t="0" r="r" b="b"/>
              <a:pathLst>
                <a:path w="55" h="43">
                  <a:moveTo>
                    <a:pt x="0" y="14"/>
                  </a:moveTo>
                  <a:lnTo>
                    <a:pt x="24" y="0"/>
                  </a:lnTo>
                  <a:lnTo>
                    <a:pt x="55" y="0"/>
                  </a:lnTo>
                  <a:lnTo>
                    <a:pt x="55" y="29"/>
                  </a:lnTo>
                  <a:lnTo>
                    <a:pt x="32" y="43"/>
                  </a:lnTo>
                  <a:lnTo>
                    <a:pt x="0" y="43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32" name="Freeform 344"/>
            <p:cNvSpPr>
              <a:spLocks/>
            </p:cNvSpPr>
            <p:nvPr/>
          </p:nvSpPr>
          <p:spPr bwMode="auto">
            <a:xfrm>
              <a:off x="2865697" y="2452780"/>
              <a:ext cx="99903" cy="88046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31" y="0"/>
                </a:cxn>
                <a:cxn ang="0">
                  <a:pos x="63" y="0"/>
                </a:cxn>
                <a:cxn ang="0">
                  <a:pos x="63" y="29"/>
                </a:cxn>
                <a:cxn ang="0">
                  <a:pos x="31" y="50"/>
                </a:cxn>
                <a:cxn ang="0">
                  <a:pos x="0" y="50"/>
                </a:cxn>
                <a:cxn ang="0">
                  <a:pos x="0" y="22"/>
                </a:cxn>
              </a:cxnLst>
              <a:rect l="0" t="0" r="r" b="b"/>
              <a:pathLst>
                <a:path w="63" h="50">
                  <a:moveTo>
                    <a:pt x="0" y="22"/>
                  </a:moveTo>
                  <a:lnTo>
                    <a:pt x="31" y="0"/>
                  </a:lnTo>
                  <a:lnTo>
                    <a:pt x="63" y="0"/>
                  </a:lnTo>
                  <a:lnTo>
                    <a:pt x="63" y="29"/>
                  </a:lnTo>
                  <a:lnTo>
                    <a:pt x="31" y="50"/>
                  </a:lnTo>
                  <a:lnTo>
                    <a:pt x="0" y="50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33" name="Freeform 345"/>
            <p:cNvSpPr>
              <a:spLocks/>
            </p:cNvSpPr>
            <p:nvPr/>
          </p:nvSpPr>
          <p:spPr bwMode="auto">
            <a:xfrm>
              <a:off x="2829224" y="2491520"/>
              <a:ext cx="85631" cy="7395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3" y="0"/>
                </a:cxn>
                <a:cxn ang="0">
                  <a:pos x="54" y="0"/>
                </a:cxn>
                <a:cxn ang="0">
                  <a:pos x="54" y="28"/>
                </a:cxn>
                <a:cxn ang="0">
                  <a:pos x="31" y="42"/>
                </a:cxn>
                <a:cxn ang="0">
                  <a:pos x="0" y="42"/>
                </a:cxn>
                <a:cxn ang="0">
                  <a:pos x="0" y="14"/>
                </a:cxn>
              </a:cxnLst>
              <a:rect l="0" t="0" r="r" b="b"/>
              <a:pathLst>
                <a:path w="54" h="42">
                  <a:moveTo>
                    <a:pt x="0" y="14"/>
                  </a:moveTo>
                  <a:lnTo>
                    <a:pt x="23" y="0"/>
                  </a:lnTo>
                  <a:lnTo>
                    <a:pt x="54" y="0"/>
                  </a:lnTo>
                  <a:lnTo>
                    <a:pt x="54" y="28"/>
                  </a:lnTo>
                  <a:lnTo>
                    <a:pt x="31" y="42"/>
                  </a:lnTo>
                  <a:lnTo>
                    <a:pt x="0" y="42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34" name="Freeform 346"/>
            <p:cNvSpPr>
              <a:spLocks/>
            </p:cNvSpPr>
            <p:nvPr/>
          </p:nvSpPr>
          <p:spPr bwMode="auto">
            <a:xfrm>
              <a:off x="2778480" y="2516173"/>
              <a:ext cx="99903" cy="8628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32" y="0"/>
                </a:cxn>
                <a:cxn ang="0">
                  <a:pos x="63" y="0"/>
                </a:cxn>
                <a:cxn ang="0">
                  <a:pos x="63" y="28"/>
                </a:cxn>
                <a:cxn ang="0">
                  <a:pos x="32" y="49"/>
                </a:cxn>
                <a:cxn ang="0">
                  <a:pos x="0" y="49"/>
                </a:cxn>
                <a:cxn ang="0">
                  <a:pos x="0" y="21"/>
                </a:cxn>
              </a:cxnLst>
              <a:rect l="0" t="0" r="r" b="b"/>
              <a:pathLst>
                <a:path w="63" h="49">
                  <a:moveTo>
                    <a:pt x="0" y="21"/>
                  </a:moveTo>
                  <a:lnTo>
                    <a:pt x="32" y="0"/>
                  </a:lnTo>
                  <a:lnTo>
                    <a:pt x="63" y="0"/>
                  </a:lnTo>
                  <a:lnTo>
                    <a:pt x="63" y="28"/>
                  </a:lnTo>
                  <a:lnTo>
                    <a:pt x="32" y="49"/>
                  </a:lnTo>
                  <a:lnTo>
                    <a:pt x="0" y="49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35" name="Freeform 347"/>
            <p:cNvSpPr>
              <a:spLocks/>
            </p:cNvSpPr>
            <p:nvPr/>
          </p:nvSpPr>
          <p:spPr bwMode="auto">
            <a:xfrm>
              <a:off x="2754694" y="2553153"/>
              <a:ext cx="74530" cy="7395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5" y="0"/>
                </a:cxn>
                <a:cxn ang="0">
                  <a:pos x="47" y="0"/>
                </a:cxn>
                <a:cxn ang="0">
                  <a:pos x="47" y="28"/>
                </a:cxn>
                <a:cxn ang="0">
                  <a:pos x="31" y="42"/>
                </a:cxn>
                <a:cxn ang="0">
                  <a:pos x="0" y="42"/>
                </a:cxn>
                <a:cxn ang="0">
                  <a:pos x="0" y="14"/>
                </a:cxn>
              </a:cxnLst>
              <a:rect l="0" t="0" r="r" b="b"/>
              <a:pathLst>
                <a:path w="47" h="42">
                  <a:moveTo>
                    <a:pt x="0" y="14"/>
                  </a:moveTo>
                  <a:lnTo>
                    <a:pt x="15" y="0"/>
                  </a:lnTo>
                  <a:lnTo>
                    <a:pt x="47" y="0"/>
                  </a:lnTo>
                  <a:lnTo>
                    <a:pt x="47" y="28"/>
                  </a:lnTo>
                  <a:lnTo>
                    <a:pt x="31" y="42"/>
                  </a:lnTo>
                  <a:lnTo>
                    <a:pt x="0" y="42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36" name="Freeform 348"/>
            <p:cNvSpPr>
              <a:spLocks/>
            </p:cNvSpPr>
            <p:nvPr/>
          </p:nvSpPr>
          <p:spPr bwMode="auto">
            <a:xfrm>
              <a:off x="2716636" y="2577806"/>
              <a:ext cx="87217" cy="8628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4" y="0"/>
                </a:cxn>
                <a:cxn ang="0">
                  <a:pos x="55" y="0"/>
                </a:cxn>
                <a:cxn ang="0">
                  <a:pos x="55" y="28"/>
                </a:cxn>
                <a:cxn ang="0">
                  <a:pos x="32" y="49"/>
                </a:cxn>
                <a:cxn ang="0">
                  <a:pos x="0" y="49"/>
                </a:cxn>
                <a:cxn ang="0">
                  <a:pos x="0" y="21"/>
                </a:cxn>
              </a:cxnLst>
              <a:rect l="0" t="0" r="r" b="b"/>
              <a:pathLst>
                <a:path w="55" h="49">
                  <a:moveTo>
                    <a:pt x="0" y="21"/>
                  </a:moveTo>
                  <a:lnTo>
                    <a:pt x="24" y="0"/>
                  </a:lnTo>
                  <a:lnTo>
                    <a:pt x="55" y="0"/>
                  </a:lnTo>
                  <a:lnTo>
                    <a:pt x="55" y="28"/>
                  </a:lnTo>
                  <a:lnTo>
                    <a:pt x="32" y="49"/>
                  </a:lnTo>
                  <a:lnTo>
                    <a:pt x="0" y="49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37" name="Freeform 349"/>
            <p:cNvSpPr>
              <a:spLocks/>
            </p:cNvSpPr>
            <p:nvPr/>
          </p:nvSpPr>
          <p:spPr bwMode="auto">
            <a:xfrm>
              <a:off x="2692849" y="2614785"/>
              <a:ext cx="74530" cy="8628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5" y="0"/>
                </a:cxn>
                <a:cxn ang="0">
                  <a:pos x="47" y="0"/>
                </a:cxn>
                <a:cxn ang="0">
                  <a:pos x="47" y="28"/>
                </a:cxn>
                <a:cxn ang="0">
                  <a:pos x="31" y="49"/>
                </a:cxn>
                <a:cxn ang="0">
                  <a:pos x="0" y="49"/>
                </a:cxn>
                <a:cxn ang="0">
                  <a:pos x="0" y="21"/>
                </a:cxn>
              </a:cxnLst>
              <a:rect l="0" t="0" r="r" b="b"/>
              <a:pathLst>
                <a:path w="47" h="49">
                  <a:moveTo>
                    <a:pt x="0" y="21"/>
                  </a:moveTo>
                  <a:lnTo>
                    <a:pt x="15" y="0"/>
                  </a:lnTo>
                  <a:lnTo>
                    <a:pt x="47" y="0"/>
                  </a:lnTo>
                  <a:lnTo>
                    <a:pt x="47" y="28"/>
                  </a:lnTo>
                  <a:lnTo>
                    <a:pt x="31" y="49"/>
                  </a:lnTo>
                  <a:lnTo>
                    <a:pt x="0" y="49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38" name="Freeform 350"/>
            <p:cNvSpPr>
              <a:spLocks/>
            </p:cNvSpPr>
            <p:nvPr/>
          </p:nvSpPr>
          <p:spPr bwMode="auto">
            <a:xfrm>
              <a:off x="2667477" y="2651765"/>
              <a:ext cx="74530" cy="7395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6" y="0"/>
                </a:cxn>
                <a:cxn ang="0">
                  <a:pos x="47" y="0"/>
                </a:cxn>
                <a:cxn ang="0">
                  <a:pos x="47" y="28"/>
                </a:cxn>
                <a:cxn ang="0">
                  <a:pos x="31" y="42"/>
                </a:cxn>
                <a:cxn ang="0">
                  <a:pos x="0" y="42"/>
                </a:cxn>
                <a:cxn ang="0">
                  <a:pos x="0" y="14"/>
                </a:cxn>
              </a:cxnLst>
              <a:rect l="0" t="0" r="r" b="b"/>
              <a:pathLst>
                <a:path w="47" h="42">
                  <a:moveTo>
                    <a:pt x="0" y="14"/>
                  </a:moveTo>
                  <a:lnTo>
                    <a:pt x="16" y="0"/>
                  </a:lnTo>
                  <a:lnTo>
                    <a:pt x="47" y="0"/>
                  </a:lnTo>
                  <a:lnTo>
                    <a:pt x="47" y="28"/>
                  </a:lnTo>
                  <a:lnTo>
                    <a:pt x="31" y="42"/>
                  </a:lnTo>
                  <a:lnTo>
                    <a:pt x="0" y="42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39" name="Freeform 351"/>
            <p:cNvSpPr>
              <a:spLocks/>
            </p:cNvSpPr>
            <p:nvPr/>
          </p:nvSpPr>
          <p:spPr bwMode="auto">
            <a:xfrm>
              <a:off x="2643691" y="2676418"/>
              <a:ext cx="72945" cy="8628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5" y="0"/>
                </a:cxn>
                <a:cxn ang="0">
                  <a:pos x="46" y="0"/>
                </a:cxn>
                <a:cxn ang="0">
                  <a:pos x="46" y="28"/>
                </a:cxn>
                <a:cxn ang="0">
                  <a:pos x="31" y="49"/>
                </a:cxn>
                <a:cxn ang="0">
                  <a:pos x="0" y="49"/>
                </a:cxn>
                <a:cxn ang="0">
                  <a:pos x="0" y="21"/>
                </a:cxn>
              </a:cxnLst>
              <a:rect l="0" t="0" r="r" b="b"/>
              <a:pathLst>
                <a:path w="46" h="49">
                  <a:moveTo>
                    <a:pt x="0" y="21"/>
                  </a:moveTo>
                  <a:lnTo>
                    <a:pt x="15" y="0"/>
                  </a:lnTo>
                  <a:lnTo>
                    <a:pt x="46" y="0"/>
                  </a:lnTo>
                  <a:lnTo>
                    <a:pt x="46" y="28"/>
                  </a:lnTo>
                  <a:lnTo>
                    <a:pt x="31" y="49"/>
                  </a:lnTo>
                  <a:lnTo>
                    <a:pt x="0" y="49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40" name="Freeform 352"/>
            <p:cNvSpPr>
              <a:spLocks/>
            </p:cNvSpPr>
            <p:nvPr/>
          </p:nvSpPr>
          <p:spPr bwMode="auto">
            <a:xfrm>
              <a:off x="2631005" y="2713397"/>
              <a:ext cx="61844" cy="6163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0"/>
                </a:cxn>
                <a:cxn ang="0">
                  <a:pos x="39" y="0"/>
                </a:cxn>
                <a:cxn ang="0">
                  <a:pos x="39" y="28"/>
                </a:cxn>
                <a:cxn ang="0">
                  <a:pos x="31" y="35"/>
                </a:cxn>
                <a:cxn ang="0">
                  <a:pos x="0" y="35"/>
                </a:cxn>
                <a:cxn ang="0">
                  <a:pos x="0" y="7"/>
                </a:cxn>
              </a:cxnLst>
              <a:rect l="0" t="0" r="r" b="b"/>
              <a:pathLst>
                <a:path w="39" h="35">
                  <a:moveTo>
                    <a:pt x="0" y="7"/>
                  </a:moveTo>
                  <a:lnTo>
                    <a:pt x="8" y="0"/>
                  </a:lnTo>
                  <a:lnTo>
                    <a:pt x="39" y="0"/>
                  </a:lnTo>
                  <a:lnTo>
                    <a:pt x="39" y="28"/>
                  </a:lnTo>
                  <a:lnTo>
                    <a:pt x="31" y="35"/>
                  </a:lnTo>
                  <a:lnTo>
                    <a:pt x="0" y="35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41" name="Freeform 353"/>
            <p:cNvSpPr>
              <a:spLocks/>
            </p:cNvSpPr>
            <p:nvPr/>
          </p:nvSpPr>
          <p:spPr bwMode="auto">
            <a:xfrm>
              <a:off x="2618319" y="2725723"/>
              <a:ext cx="61844" cy="7395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8" y="0"/>
                </a:cxn>
                <a:cxn ang="0">
                  <a:pos x="39" y="0"/>
                </a:cxn>
                <a:cxn ang="0">
                  <a:pos x="39" y="28"/>
                </a:cxn>
                <a:cxn ang="0">
                  <a:pos x="31" y="42"/>
                </a:cxn>
                <a:cxn ang="0">
                  <a:pos x="0" y="42"/>
                </a:cxn>
                <a:cxn ang="0">
                  <a:pos x="0" y="14"/>
                </a:cxn>
              </a:cxnLst>
              <a:rect l="0" t="0" r="r" b="b"/>
              <a:pathLst>
                <a:path w="39" h="42">
                  <a:moveTo>
                    <a:pt x="0" y="14"/>
                  </a:moveTo>
                  <a:lnTo>
                    <a:pt x="8" y="0"/>
                  </a:lnTo>
                  <a:lnTo>
                    <a:pt x="39" y="0"/>
                  </a:lnTo>
                  <a:lnTo>
                    <a:pt x="39" y="28"/>
                  </a:lnTo>
                  <a:lnTo>
                    <a:pt x="31" y="42"/>
                  </a:lnTo>
                  <a:lnTo>
                    <a:pt x="0" y="42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42" name="Freeform 354"/>
            <p:cNvSpPr>
              <a:spLocks/>
            </p:cNvSpPr>
            <p:nvPr/>
          </p:nvSpPr>
          <p:spPr bwMode="auto">
            <a:xfrm>
              <a:off x="2605633" y="2750376"/>
              <a:ext cx="61844" cy="8804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8" y="0"/>
                </a:cxn>
                <a:cxn ang="0">
                  <a:pos x="39" y="0"/>
                </a:cxn>
                <a:cxn ang="0">
                  <a:pos x="39" y="28"/>
                </a:cxn>
                <a:cxn ang="0">
                  <a:pos x="31" y="50"/>
                </a:cxn>
                <a:cxn ang="0">
                  <a:pos x="0" y="50"/>
                </a:cxn>
                <a:cxn ang="0">
                  <a:pos x="0" y="21"/>
                </a:cxn>
              </a:cxnLst>
              <a:rect l="0" t="0" r="r" b="b"/>
              <a:pathLst>
                <a:path w="39" h="50">
                  <a:moveTo>
                    <a:pt x="0" y="21"/>
                  </a:moveTo>
                  <a:lnTo>
                    <a:pt x="8" y="0"/>
                  </a:lnTo>
                  <a:lnTo>
                    <a:pt x="39" y="0"/>
                  </a:lnTo>
                  <a:lnTo>
                    <a:pt x="39" y="28"/>
                  </a:lnTo>
                  <a:lnTo>
                    <a:pt x="31" y="50"/>
                  </a:lnTo>
                  <a:lnTo>
                    <a:pt x="0" y="50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43" name="Freeform 355"/>
            <p:cNvSpPr>
              <a:spLocks/>
            </p:cNvSpPr>
            <p:nvPr/>
          </p:nvSpPr>
          <p:spPr bwMode="auto">
            <a:xfrm>
              <a:off x="2592947" y="2787356"/>
              <a:ext cx="61844" cy="75720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8" y="0"/>
                </a:cxn>
                <a:cxn ang="0">
                  <a:pos x="39" y="0"/>
                </a:cxn>
                <a:cxn ang="0">
                  <a:pos x="39" y="29"/>
                </a:cxn>
                <a:cxn ang="0">
                  <a:pos x="32" y="43"/>
                </a:cxn>
                <a:cxn ang="0">
                  <a:pos x="0" y="43"/>
                </a:cxn>
                <a:cxn ang="0">
                  <a:pos x="0" y="14"/>
                </a:cxn>
              </a:cxnLst>
              <a:rect l="0" t="0" r="r" b="b"/>
              <a:pathLst>
                <a:path w="39" h="43">
                  <a:moveTo>
                    <a:pt x="0" y="14"/>
                  </a:moveTo>
                  <a:lnTo>
                    <a:pt x="8" y="0"/>
                  </a:lnTo>
                  <a:lnTo>
                    <a:pt x="39" y="0"/>
                  </a:lnTo>
                  <a:lnTo>
                    <a:pt x="39" y="29"/>
                  </a:lnTo>
                  <a:lnTo>
                    <a:pt x="32" y="43"/>
                  </a:lnTo>
                  <a:lnTo>
                    <a:pt x="0" y="43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44" name="Freeform 356"/>
            <p:cNvSpPr>
              <a:spLocks/>
            </p:cNvSpPr>
            <p:nvPr/>
          </p:nvSpPr>
          <p:spPr bwMode="auto">
            <a:xfrm>
              <a:off x="2581847" y="2812009"/>
              <a:ext cx="61844" cy="88046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7" y="0"/>
                </a:cxn>
                <a:cxn ang="0">
                  <a:pos x="39" y="0"/>
                </a:cxn>
                <a:cxn ang="0">
                  <a:pos x="39" y="29"/>
                </a:cxn>
                <a:cxn ang="0">
                  <a:pos x="31" y="50"/>
                </a:cxn>
                <a:cxn ang="0">
                  <a:pos x="0" y="50"/>
                </a:cxn>
                <a:cxn ang="0">
                  <a:pos x="0" y="22"/>
                </a:cxn>
              </a:cxnLst>
              <a:rect l="0" t="0" r="r" b="b"/>
              <a:pathLst>
                <a:path w="39" h="50">
                  <a:moveTo>
                    <a:pt x="0" y="22"/>
                  </a:moveTo>
                  <a:lnTo>
                    <a:pt x="7" y="0"/>
                  </a:lnTo>
                  <a:lnTo>
                    <a:pt x="39" y="0"/>
                  </a:lnTo>
                  <a:lnTo>
                    <a:pt x="39" y="29"/>
                  </a:lnTo>
                  <a:lnTo>
                    <a:pt x="31" y="50"/>
                  </a:lnTo>
                  <a:lnTo>
                    <a:pt x="0" y="50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45" name="Rectangle 357"/>
            <p:cNvSpPr>
              <a:spLocks noChangeArrowheads="1"/>
            </p:cNvSpPr>
            <p:nvPr/>
          </p:nvSpPr>
          <p:spPr bwMode="auto">
            <a:xfrm>
              <a:off x="2581847" y="2850749"/>
              <a:ext cx="49158" cy="7395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46" name="Rectangle 358"/>
            <p:cNvSpPr>
              <a:spLocks noChangeArrowheads="1"/>
            </p:cNvSpPr>
            <p:nvPr/>
          </p:nvSpPr>
          <p:spPr bwMode="auto">
            <a:xfrm>
              <a:off x="2581847" y="2875402"/>
              <a:ext cx="49158" cy="616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47" name="Freeform 359"/>
            <p:cNvSpPr>
              <a:spLocks/>
            </p:cNvSpPr>
            <p:nvPr/>
          </p:nvSpPr>
          <p:spPr bwMode="auto">
            <a:xfrm>
              <a:off x="2581847" y="2887728"/>
              <a:ext cx="61844" cy="986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39" y="28"/>
                </a:cxn>
                <a:cxn ang="0">
                  <a:pos x="39" y="56"/>
                </a:cxn>
                <a:cxn ang="0">
                  <a:pos x="7" y="56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39" h="56">
                  <a:moveTo>
                    <a:pt x="0" y="0"/>
                  </a:moveTo>
                  <a:lnTo>
                    <a:pt x="31" y="0"/>
                  </a:lnTo>
                  <a:lnTo>
                    <a:pt x="39" y="28"/>
                  </a:lnTo>
                  <a:lnTo>
                    <a:pt x="39" y="56"/>
                  </a:lnTo>
                  <a:lnTo>
                    <a:pt x="7" y="56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48" name="Rectangle 360"/>
            <p:cNvSpPr>
              <a:spLocks noChangeArrowheads="1"/>
            </p:cNvSpPr>
            <p:nvPr/>
          </p:nvSpPr>
          <p:spPr bwMode="auto">
            <a:xfrm>
              <a:off x="2592947" y="2937034"/>
              <a:ext cx="50744" cy="616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49" name="Freeform 361"/>
            <p:cNvSpPr>
              <a:spLocks/>
            </p:cNvSpPr>
            <p:nvPr/>
          </p:nvSpPr>
          <p:spPr bwMode="auto">
            <a:xfrm>
              <a:off x="2592947" y="2949361"/>
              <a:ext cx="61844" cy="73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0"/>
                </a:cxn>
                <a:cxn ang="0">
                  <a:pos x="39" y="14"/>
                </a:cxn>
                <a:cxn ang="0">
                  <a:pos x="39" y="42"/>
                </a:cxn>
                <a:cxn ang="0">
                  <a:pos x="8" y="42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39" h="42">
                  <a:moveTo>
                    <a:pt x="0" y="0"/>
                  </a:moveTo>
                  <a:lnTo>
                    <a:pt x="32" y="0"/>
                  </a:lnTo>
                  <a:lnTo>
                    <a:pt x="39" y="14"/>
                  </a:lnTo>
                  <a:lnTo>
                    <a:pt x="39" y="42"/>
                  </a:lnTo>
                  <a:lnTo>
                    <a:pt x="8" y="42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50" name="Freeform 362"/>
            <p:cNvSpPr>
              <a:spLocks/>
            </p:cNvSpPr>
            <p:nvPr/>
          </p:nvSpPr>
          <p:spPr bwMode="auto">
            <a:xfrm>
              <a:off x="2605633" y="2974014"/>
              <a:ext cx="61844" cy="73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39" y="14"/>
                </a:cxn>
                <a:cxn ang="0">
                  <a:pos x="39" y="42"/>
                </a:cxn>
                <a:cxn ang="0">
                  <a:pos x="8" y="42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39" h="42">
                  <a:moveTo>
                    <a:pt x="0" y="0"/>
                  </a:moveTo>
                  <a:lnTo>
                    <a:pt x="31" y="0"/>
                  </a:lnTo>
                  <a:lnTo>
                    <a:pt x="39" y="14"/>
                  </a:lnTo>
                  <a:lnTo>
                    <a:pt x="39" y="42"/>
                  </a:lnTo>
                  <a:lnTo>
                    <a:pt x="8" y="42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51" name="Freeform 363"/>
            <p:cNvSpPr>
              <a:spLocks/>
            </p:cNvSpPr>
            <p:nvPr/>
          </p:nvSpPr>
          <p:spPr bwMode="auto">
            <a:xfrm>
              <a:off x="2618319" y="2998667"/>
              <a:ext cx="74530" cy="862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47" y="21"/>
                </a:cxn>
                <a:cxn ang="0">
                  <a:pos x="47" y="49"/>
                </a:cxn>
                <a:cxn ang="0">
                  <a:pos x="16" y="49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47" h="49">
                  <a:moveTo>
                    <a:pt x="0" y="0"/>
                  </a:moveTo>
                  <a:lnTo>
                    <a:pt x="31" y="0"/>
                  </a:lnTo>
                  <a:lnTo>
                    <a:pt x="47" y="21"/>
                  </a:lnTo>
                  <a:lnTo>
                    <a:pt x="47" y="49"/>
                  </a:lnTo>
                  <a:lnTo>
                    <a:pt x="16" y="49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52" name="Freeform 364"/>
            <p:cNvSpPr>
              <a:spLocks/>
            </p:cNvSpPr>
            <p:nvPr/>
          </p:nvSpPr>
          <p:spPr bwMode="auto">
            <a:xfrm>
              <a:off x="2643691" y="3035646"/>
              <a:ext cx="61844" cy="616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39" y="7"/>
                </a:cxn>
                <a:cxn ang="0">
                  <a:pos x="39" y="35"/>
                </a:cxn>
                <a:cxn ang="0">
                  <a:pos x="7" y="35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39" h="35">
                  <a:moveTo>
                    <a:pt x="0" y="0"/>
                  </a:moveTo>
                  <a:lnTo>
                    <a:pt x="31" y="0"/>
                  </a:lnTo>
                  <a:lnTo>
                    <a:pt x="39" y="7"/>
                  </a:lnTo>
                  <a:lnTo>
                    <a:pt x="39" y="35"/>
                  </a:lnTo>
                  <a:lnTo>
                    <a:pt x="7" y="35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53" name="Freeform 365"/>
            <p:cNvSpPr>
              <a:spLocks/>
            </p:cNvSpPr>
            <p:nvPr/>
          </p:nvSpPr>
          <p:spPr bwMode="auto">
            <a:xfrm>
              <a:off x="2654791" y="3047973"/>
              <a:ext cx="74530" cy="73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0"/>
                </a:cxn>
                <a:cxn ang="0">
                  <a:pos x="47" y="14"/>
                </a:cxn>
                <a:cxn ang="0">
                  <a:pos x="47" y="42"/>
                </a:cxn>
                <a:cxn ang="0">
                  <a:pos x="16" y="42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47" h="42">
                  <a:moveTo>
                    <a:pt x="0" y="0"/>
                  </a:moveTo>
                  <a:lnTo>
                    <a:pt x="32" y="0"/>
                  </a:lnTo>
                  <a:lnTo>
                    <a:pt x="47" y="14"/>
                  </a:lnTo>
                  <a:lnTo>
                    <a:pt x="47" y="42"/>
                  </a:lnTo>
                  <a:lnTo>
                    <a:pt x="16" y="42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54" name="Freeform 366"/>
            <p:cNvSpPr>
              <a:spLocks/>
            </p:cNvSpPr>
            <p:nvPr/>
          </p:nvSpPr>
          <p:spPr bwMode="auto">
            <a:xfrm>
              <a:off x="2680163" y="3072626"/>
              <a:ext cx="74530" cy="73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47" y="14"/>
                </a:cxn>
                <a:cxn ang="0">
                  <a:pos x="47" y="42"/>
                </a:cxn>
                <a:cxn ang="0">
                  <a:pos x="16" y="42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47" h="42">
                  <a:moveTo>
                    <a:pt x="0" y="0"/>
                  </a:moveTo>
                  <a:lnTo>
                    <a:pt x="31" y="0"/>
                  </a:lnTo>
                  <a:lnTo>
                    <a:pt x="47" y="14"/>
                  </a:lnTo>
                  <a:lnTo>
                    <a:pt x="47" y="42"/>
                  </a:lnTo>
                  <a:lnTo>
                    <a:pt x="16" y="42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55" name="Freeform 367"/>
            <p:cNvSpPr>
              <a:spLocks/>
            </p:cNvSpPr>
            <p:nvPr/>
          </p:nvSpPr>
          <p:spPr bwMode="auto">
            <a:xfrm>
              <a:off x="2705536" y="3097278"/>
              <a:ext cx="72945" cy="73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46" y="14"/>
                </a:cxn>
                <a:cxn ang="0">
                  <a:pos x="46" y="42"/>
                </a:cxn>
                <a:cxn ang="0">
                  <a:pos x="15" y="42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46" h="42">
                  <a:moveTo>
                    <a:pt x="0" y="0"/>
                  </a:moveTo>
                  <a:lnTo>
                    <a:pt x="31" y="0"/>
                  </a:lnTo>
                  <a:lnTo>
                    <a:pt x="46" y="14"/>
                  </a:lnTo>
                  <a:lnTo>
                    <a:pt x="46" y="42"/>
                  </a:lnTo>
                  <a:lnTo>
                    <a:pt x="15" y="42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56" name="Freeform 368"/>
            <p:cNvSpPr>
              <a:spLocks/>
            </p:cNvSpPr>
            <p:nvPr/>
          </p:nvSpPr>
          <p:spPr bwMode="auto">
            <a:xfrm>
              <a:off x="2729322" y="3121931"/>
              <a:ext cx="74530" cy="633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47" y="7"/>
                </a:cxn>
                <a:cxn ang="0">
                  <a:pos x="47" y="36"/>
                </a:cxn>
                <a:cxn ang="0">
                  <a:pos x="16" y="36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47" h="36">
                  <a:moveTo>
                    <a:pt x="0" y="0"/>
                  </a:moveTo>
                  <a:lnTo>
                    <a:pt x="31" y="0"/>
                  </a:lnTo>
                  <a:lnTo>
                    <a:pt x="47" y="7"/>
                  </a:lnTo>
                  <a:lnTo>
                    <a:pt x="47" y="36"/>
                  </a:lnTo>
                  <a:lnTo>
                    <a:pt x="16" y="36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57" name="Freeform 369"/>
            <p:cNvSpPr>
              <a:spLocks/>
            </p:cNvSpPr>
            <p:nvPr/>
          </p:nvSpPr>
          <p:spPr bwMode="auto">
            <a:xfrm>
              <a:off x="2754694" y="3134258"/>
              <a:ext cx="87217" cy="757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55" y="14"/>
                </a:cxn>
                <a:cxn ang="0">
                  <a:pos x="55" y="43"/>
                </a:cxn>
                <a:cxn ang="0">
                  <a:pos x="23" y="43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55" h="43">
                  <a:moveTo>
                    <a:pt x="0" y="0"/>
                  </a:moveTo>
                  <a:lnTo>
                    <a:pt x="31" y="0"/>
                  </a:lnTo>
                  <a:lnTo>
                    <a:pt x="55" y="14"/>
                  </a:lnTo>
                  <a:lnTo>
                    <a:pt x="55" y="43"/>
                  </a:lnTo>
                  <a:lnTo>
                    <a:pt x="23" y="43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58" name="Freeform 370"/>
            <p:cNvSpPr>
              <a:spLocks/>
            </p:cNvSpPr>
            <p:nvPr/>
          </p:nvSpPr>
          <p:spPr bwMode="auto">
            <a:xfrm>
              <a:off x="2791166" y="3158911"/>
              <a:ext cx="112589" cy="1003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0"/>
                </a:cxn>
                <a:cxn ang="0">
                  <a:pos x="71" y="29"/>
                </a:cxn>
                <a:cxn ang="0">
                  <a:pos x="71" y="57"/>
                </a:cxn>
                <a:cxn ang="0">
                  <a:pos x="39" y="57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71" h="57">
                  <a:moveTo>
                    <a:pt x="0" y="0"/>
                  </a:moveTo>
                  <a:lnTo>
                    <a:pt x="32" y="0"/>
                  </a:lnTo>
                  <a:lnTo>
                    <a:pt x="71" y="29"/>
                  </a:lnTo>
                  <a:lnTo>
                    <a:pt x="71" y="57"/>
                  </a:lnTo>
                  <a:lnTo>
                    <a:pt x="39" y="57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59" name="Freeform 371"/>
            <p:cNvSpPr>
              <a:spLocks/>
            </p:cNvSpPr>
            <p:nvPr/>
          </p:nvSpPr>
          <p:spPr bwMode="auto">
            <a:xfrm>
              <a:off x="2853011" y="3209978"/>
              <a:ext cx="99903" cy="986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0"/>
                </a:cxn>
                <a:cxn ang="0">
                  <a:pos x="63" y="28"/>
                </a:cxn>
                <a:cxn ang="0">
                  <a:pos x="63" y="56"/>
                </a:cxn>
                <a:cxn ang="0">
                  <a:pos x="32" y="56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63" h="56">
                  <a:moveTo>
                    <a:pt x="0" y="0"/>
                  </a:moveTo>
                  <a:lnTo>
                    <a:pt x="32" y="0"/>
                  </a:lnTo>
                  <a:lnTo>
                    <a:pt x="63" y="28"/>
                  </a:lnTo>
                  <a:lnTo>
                    <a:pt x="63" y="56"/>
                  </a:lnTo>
                  <a:lnTo>
                    <a:pt x="32" y="56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60" name="Freeform 372"/>
            <p:cNvSpPr>
              <a:spLocks/>
            </p:cNvSpPr>
            <p:nvPr/>
          </p:nvSpPr>
          <p:spPr bwMode="auto">
            <a:xfrm>
              <a:off x="2903755" y="3259283"/>
              <a:ext cx="72945" cy="862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46" y="21"/>
                </a:cxn>
                <a:cxn ang="0">
                  <a:pos x="46" y="49"/>
                </a:cxn>
                <a:cxn ang="0">
                  <a:pos x="15" y="49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46" h="49">
                  <a:moveTo>
                    <a:pt x="0" y="0"/>
                  </a:moveTo>
                  <a:lnTo>
                    <a:pt x="31" y="0"/>
                  </a:lnTo>
                  <a:lnTo>
                    <a:pt x="46" y="21"/>
                  </a:lnTo>
                  <a:lnTo>
                    <a:pt x="46" y="49"/>
                  </a:lnTo>
                  <a:lnTo>
                    <a:pt x="15" y="49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61" name="Freeform 373"/>
            <p:cNvSpPr>
              <a:spLocks/>
            </p:cNvSpPr>
            <p:nvPr/>
          </p:nvSpPr>
          <p:spPr bwMode="auto">
            <a:xfrm>
              <a:off x="2927541" y="3296263"/>
              <a:ext cx="87217" cy="1109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55" y="35"/>
                </a:cxn>
                <a:cxn ang="0">
                  <a:pos x="55" y="63"/>
                </a:cxn>
                <a:cxn ang="0">
                  <a:pos x="24" y="63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55" h="63">
                  <a:moveTo>
                    <a:pt x="0" y="0"/>
                  </a:moveTo>
                  <a:lnTo>
                    <a:pt x="31" y="0"/>
                  </a:lnTo>
                  <a:lnTo>
                    <a:pt x="55" y="35"/>
                  </a:lnTo>
                  <a:lnTo>
                    <a:pt x="55" y="63"/>
                  </a:lnTo>
                  <a:lnTo>
                    <a:pt x="24" y="63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62" name="Freeform 374"/>
            <p:cNvSpPr>
              <a:spLocks/>
            </p:cNvSpPr>
            <p:nvPr/>
          </p:nvSpPr>
          <p:spPr bwMode="auto">
            <a:xfrm>
              <a:off x="2965599" y="3357895"/>
              <a:ext cx="61844" cy="986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39" y="28"/>
                </a:cxn>
                <a:cxn ang="0">
                  <a:pos x="39" y="56"/>
                </a:cxn>
                <a:cxn ang="0">
                  <a:pos x="7" y="56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39" h="56">
                  <a:moveTo>
                    <a:pt x="0" y="0"/>
                  </a:moveTo>
                  <a:lnTo>
                    <a:pt x="31" y="0"/>
                  </a:lnTo>
                  <a:lnTo>
                    <a:pt x="39" y="28"/>
                  </a:lnTo>
                  <a:lnTo>
                    <a:pt x="39" y="56"/>
                  </a:lnTo>
                  <a:lnTo>
                    <a:pt x="7" y="56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63" name="Freeform 375"/>
            <p:cNvSpPr>
              <a:spLocks/>
            </p:cNvSpPr>
            <p:nvPr/>
          </p:nvSpPr>
          <p:spPr bwMode="auto">
            <a:xfrm>
              <a:off x="2976700" y="3407201"/>
              <a:ext cx="61844" cy="986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0"/>
                </a:cxn>
                <a:cxn ang="0">
                  <a:pos x="39" y="28"/>
                </a:cxn>
                <a:cxn ang="0">
                  <a:pos x="39" y="56"/>
                </a:cxn>
                <a:cxn ang="0">
                  <a:pos x="8" y="56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39" h="56">
                  <a:moveTo>
                    <a:pt x="0" y="0"/>
                  </a:moveTo>
                  <a:lnTo>
                    <a:pt x="32" y="0"/>
                  </a:lnTo>
                  <a:lnTo>
                    <a:pt x="39" y="28"/>
                  </a:lnTo>
                  <a:lnTo>
                    <a:pt x="39" y="56"/>
                  </a:lnTo>
                  <a:lnTo>
                    <a:pt x="8" y="56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64" name="Freeform 376"/>
            <p:cNvSpPr>
              <a:spLocks/>
            </p:cNvSpPr>
            <p:nvPr/>
          </p:nvSpPr>
          <p:spPr bwMode="auto">
            <a:xfrm>
              <a:off x="2976700" y="3456507"/>
              <a:ext cx="61844" cy="100373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8" y="0"/>
                </a:cxn>
                <a:cxn ang="0">
                  <a:pos x="39" y="0"/>
                </a:cxn>
                <a:cxn ang="0">
                  <a:pos x="39" y="28"/>
                </a:cxn>
                <a:cxn ang="0">
                  <a:pos x="32" y="57"/>
                </a:cxn>
                <a:cxn ang="0">
                  <a:pos x="0" y="57"/>
                </a:cxn>
                <a:cxn ang="0">
                  <a:pos x="0" y="28"/>
                </a:cxn>
              </a:cxnLst>
              <a:rect l="0" t="0" r="r" b="b"/>
              <a:pathLst>
                <a:path w="39" h="57">
                  <a:moveTo>
                    <a:pt x="0" y="28"/>
                  </a:moveTo>
                  <a:lnTo>
                    <a:pt x="8" y="0"/>
                  </a:lnTo>
                  <a:lnTo>
                    <a:pt x="39" y="0"/>
                  </a:lnTo>
                  <a:lnTo>
                    <a:pt x="39" y="28"/>
                  </a:lnTo>
                  <a:lnTo>
                    <a:pt x="32" y="57"/>
                  </a:lnTo>
                  <a:lnTo>
                    <a:pt x="0" y="57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65" name="Freeform 377"/>
            <p:cNvSpPr>
              <a:spLocks/>
            </p:cNvSpPr>
            <p:nvPr/>
          </p:nvSpPr>
          <p:spPr bwMode="auto">
            <a:xfrm>
              <a:off x="2965599" y="3505813"/>
              <a:ext cx="61844" cy="100373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7" y="0"/>
                </a:cxn>
                <a:cxn ang="0">
                  <a:pos x="39" y="0"/>
                </a:cxn>
                <a:cxn ang="0">
                  <a:pos x="39" y="29"/>
                </a:cxn>
                <a:cxn ang="0">
                  <a:pos x="31" y="57"/>
                </a:cxn>
                <a:cxn ang="0">
                  <a:pos x="0" y="57"/>
                </a:cxn>
                <a:cxn ang="0">
                  <a:pos x="0" y="29"/>
                </a:cxn>
              </a:cxnLst>
              <a:rect l="0" t="0" r="r" b="b"/>
              <a:pathLst>
                <a:path w="39" h="57">
                  <a:moveTo>
                    <a:pt x="0" y="29"/>
                  </a:moveTo>
                  <a:lnTo>
                    <a:pt x="7" y="0"/>
                  </a:lnTo>
                  <a:lnTo>
                    <a:pt x="39" y="0"/>
                  </a:lnTo>
                  <a:lnTo>
                    <a:pt x="39" y="29"/>
                  </a:lnTo>
                  <a:lnTo>
                    <a:pt x="31" y="57"/>
                  </a:lnTo>
                  <a:lnTo>
                    <a:pt x="0" y="57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66" name="Freeform 378"/>
            <p:cNvSpPr>
              <a:spLocks/>
            </p:cNvSpPr>
            <p:nvPr/>
          </p:nvSpPr>
          <p:spPr bwMode="auto">
            <a:xfrm>
              <a:off x="2940227" y="3556880"/>
              <a:ext cx="74530" cy="98612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" y="0"/>
                </a:cxn>
                <a:cxn ang="0">
                  <a:pos x="47" y="0"/>
                </a:cxn>
                <a:cxn ang="0">
                  <a:pos x="47" y="28"/>
                </a:cxn>
                <a:cxn ang="0">
                  <a:pos x="31" y="56"/>
                </a:cxn>
                <a:cxn ang="0">
                  <a:pos x="0" y="56"/>
                </a:cxn>
                <a:cxn ang="0">
                  <a:pos x="0" y="28"/>
                </a:cxn>
              </a:cxnLst>
              <a:rect l="0" t="0" r="r" b="b"/>
              <a:pathLst>
                <a:path w="47" h="56">
                  <a:moveTo>
                    <a:pt x="0" y="28"/>
                  </a:moveTo>
                  <a:lnTo>
                    <a:pt x="16" y="0"/>
                  </a:lnTo>
                  <a:lnTo>
                    <a:pt x="47" y="0"/>
                  </a:lnTo>
                  <a:lnTo>
                    <a:pt x="47" y="28"/>
                  </a:lnTo>
                  <a:lnTo>
                    <a:pt x="31" y="56"/>
                  </a:lnTo>
                  <a:lnTo>
                    <a:pt x="0" y="56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67" name="Freeform 379"/>
            <p:cNvSpPr>
              <a:spLocks/>
            </p:cNvSpPr>
            <p:nvPr/>
          </p:nvSpPr>
          <p:spPr bwMode="auto">
            <a:xfrm>
              <a:off x="2914855" y="3606186"/>
              <a:ext cx="74530" cy="8628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6" y="0"/>
                </a:cxn>
                <a:cxn ang="0">
                  <a:pos x="47" y="0"/>
                </a:cxn>
                <a:cxn ang="0">
                  <a:pos x="47" y="28"/>
                </a:cxn>
                <a:cxn ang="0">
                  <a:pos x="32" y="49"/>
                </a:cxn>
                <a:cxn ang="0">
                  <a:pos x="0" y="49"/>
                </a:cxn>
                <a:cxn ang="0">
                  <a:pos x="0" y="21"/>
                </a:cxn>
              </a:cxnLst>
              <a:rect l="0" t="0" r="r" b="b"/>
              <a:pathLst>
                <a:path w="47" h="49">
                  <a:moveTo>
                    <a:pt x="0" y="21"/>
                  </a:moveTo>
                  <a:lnTo>
                    <a:pt x="16" y="0"/>
                  </a:lnTo>
                  <a:lnTo>
                    <a:pt x="47" y="0"/>
                  </a:lnTo>
                  <a:lnTo>
                    <a:pt x="47" y="28"/>
                  </a:lnTo>
                  <a:lnTo>
                    <a:pt x="32" y="49"/>
                  </a:lnTo>
                  <a:lnTo>
                    <a:pt x="0" y="49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68" name="Freeform 380"/>
            <p:cNvSpPr>
              <a:spLocks/>
            </p:cNvSpPr>
            <p:nvPr/>
          </p:nvSpPr>
          <p:spPr bwMode="auto">
            <a:xfrm>
              <a:off x="2865697" y="3643165"/>
              <a:ext cx="99903" cy="123265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31" y="0"/>
                </a:cxn>
                <a:cxn ang="0">
                  <a:pos x="63" y="0"/>
                </a:cxn>
                <a:cxn ang="0">
                  <a:pos x="63" y="28"/>
                </a:cxn>
                <a:cxn ang="0">
                  <a:pos x="31" y="70"/>
                </a:cxn>
                <a:cxn ang="0">
                  <a:pos x="0" y="70"/>
                </a:cxn>
                <a:cxn ang="0">
                  <a:pos x="0" y="42"/>
                </a:cxn>
              </a:cxnLst>
              <a:rect l="0" t="0" r="r" b="b"/>
              <a:pathLst>
                <a:path w="63" h="70">
                  <a:moveTo>
                    <a:pt x="0" y="42"/>
                  </a:moveTo>
                  <a:lnTo>
                    <a:pt x="31" y="0"/>
                  </a:lnTo>
                  <a:lnTo>
                    <a:pt x="63" y="0"/>
                  </a:lnTo>
                  <a:lnTo>
                    <a:pt x="63" y="28"/>
                  </a:lnTo>
                  <a:lnTo>
                    <a:pt x="31" y="70"/>
                  </a:lnTo>
                  <a:lnTo>
                    <a:pt x="0" y="70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69" name="Freeform 381"/>
            <p:cNvSpPr>
              <a:spLocks/>
            </p:cNvSpPr>
            <p:nvPr/>
          </p:nvSpPr>
          <p:spPr bwMode="auto">
            <a:xfrm>
              <a:off x="2803852" y="3717124"/>
              <a:ext cx="111003" cy="98612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39" y="0"/>
                </a:cxn>
                <a:cxn ang="0">
                  <a:pos x="70" y="0"/>
                </a:cxn>
                <a:cxn ang="0">
                  <a:pos x="70" y="28"/>
                </a:cxn>
                <a:cxn ang="0">
                  <a:pos x="31" y="56"/>
                </a:cxn>
                <a:cxn ang="0">
                  <a:pos x="0" y="56"/>
                </a:cxn>
                <a:cxn ang="0">
                  <a:pos x="0" y="28"/>
                </a:cxn>
              </a:cxnLst>
              <a:rect l="0" t="0" r="r" b="b"/>
              <a:pathLst>
                <a:path w="70" h="56">
                  <a:moveTo>
                    <a:pt x="0" y="28"/>
                  </a:moveTo>
                  <a:lnTo>
                    <a:pt x="39" y="0"/>
                  </a:lnTo>
                  <a:lnTo>
                    <a:pt x="70" y="0"/>
                  </a:lnTo>
                  <a:lnTo>
                    <a:pt x="70" y="28"/>
                  </a:lnTo>
                  <a:lnTo>
                    <a:pt x="31" y="56"/>
                  </a:lnTo>
                  <a:lnTo>
                    <a:pt x="0" y="56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70" name="Freeform 382"/>
            <p:cNvSpPr>
              <a:spLocks/>
            </p:cNvSpPr>
            <p:nvPr/>
          </p:nvSpPr>
          <p:spPr bwMode="auto">
            <a:xfrm>
              <a:off x="2742008" y="3766430"/>
              <a:ext cx="111003" cy="98612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39" y="0"/>
                </a:cxn>
                <a:cxn ang="0">
                  <a:pos x="70" y="0"/>
                </a:cxn>
                <a:cxn ang="0">
                  <a:pos x="70" y="28"/>
                </a:cxn>
                <a:cxn ang="0">
                  <a:pos x="31" y="56"/>
                </a:cxn>
                <a:cxn ang="0">
                  <a:pos x="0" y="56"/>
                </a:cxn>
                <a:cxn ang="0">
                  <a:pos x="0" y="28"/>
                </a:cxn>
              </a:cxnLst>
              <a:rect l="0" t="0" r="r" b="b"/>
              <a:pathLst>
                <a:path w="70" h="56">
                  <a:moveTo>
                    <a:pt x="0" y="28"/>
                  </a:moveTo>
                  <a:lnTo>
                    <a:pt x="39" y="0"/>
                  </a:lnTo>
                  <a:lnTo>
                    <a:pt x="70" y="0"/>
                  </a:lnTo>
                  <a:lnTo>
                    <a:pt x="70" y="28"/>
                  </a:lnTo>
                  <a:lnTo>
                    <a:pt x="31" y="56"/>
                  </a:lnTo>
                  <a:lnTo>
                    <a:pt x="0" y="56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71" name="Freeform 383"/>
            <p:cNvSpPr>
              <a:spLocks/>
            </p:cNvSpPr>
            <p:nvPr/>
          </p:nvSpPr>
          <p:spPr bwMode="auto">
            <a:xfrm>
              <a:off x="2680163" y="3815736"/>
              <a:ext cx="111003" cy="100373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39" y="0"/>
                </a:cxn>
                <a:cxn ang="0">
                  <a:pos x="70" y="0"/>
                </a:cxn>
                <a:cxn ang="0">
                  <a:pos x="70" y="28"/>
                </a:cxn>
                <a:cxn ang="0">
                  <a:pos x="31" y="57"/>
                </a:cxn>
                <a:cxn ang="0">
                  <a:pos x="0" y="57"/>
                </a:cxn>
                <a:cxn ang="0">
                  <a:pos x="0" y="28"/>
                </a:cxn>
              </a:cxnLst>
              <a:rect l="0" t="0" r="r" b="b"/>
              <a:pathLst>
                <a:path w="70" h="57">
                  <a:moveTo>
                    <a:pt x="0" y="28"/>
                  </a:moveTo>
                  <a:lnTo>
                    <a:pt x="39" y="0"/>
                  </a:lnTo>
                  <a:lnTo>
                    <a:pt x="70" y="0"/>
                  </a:lnTo>
                  <a:lnTo>
                    <a:pt x="70" y="28"/>
                  </a:lnTo>
                  <a:lnTo>
                    <a:pt x="31" y="57"/>
                  </a:lnTo>
                  <a:lnTo>
                    <a:pt x="0" y="57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72" name="Freeform 384"/>
            <p:cNvSpPr>
              <a:spLocks/>
            </p:cNvSpPr>
            <p:nvPr/>
          </p:nvSpPr>
          <p:spPr bwMode="auto">
            <a:xfrm>
              <a:off x="2581847" y="3865041"/>
              <a:ext cx="147475" cy="112699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62" y="0"/>
                </a:cxn>
                <a:cxn ang="0">
                  <a:pos x="93" y="0"/>
                </a:cxn>
                <a:cxn ang="0">
                  <a:pos x="93" y="29"/>
                </a:cxn>
                <a:cxn ang="0">
                  <a:pos x="31" y="64"/>
                </a:cxn>
                <a:cxn ang="0">
                  <a:pos x="0" y="64"/>
                </a:cxn>
                <a:cxn ang="0">
                  <a:pos x="0" y="36"/>
                </a:cxn>
              </a:cxnLst>
              <a:rect l="0" t="0" r="r" b="b"/>
              <a:pathLst>
                <a:path w="93" h="64">
                  <a:moveTo>
                    <a:pt x="0" y="36"/>
                  </a:moveTo>
                  <a:lnTo>
                    <a:pt x="62" y="0"/>
                  </a:lnTo>
                  <a:lnTo>
                    <a:pt x="93" y="0"/>
                  </a:lnTo>
                  <a:lnTo>
                    <a:pt x="93" y="29"/>
                  </a:lnTo>
                  <a:lnTo>
                    <a:pt x="31" y="64"/>
                  </a:lnTo>
                  <a:lnTo>
                    <a:pt x="0" y="64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73" name="Freeform 385"/>
            <p:cNvSpPr>
              <a:spLocks/>
            </p:cNvSpPr>
            <p:nvPr/>
          </p:nvSpPr>
          <p:spPr bwMode="auto">
            <a:xfrm>
              <a:off x="2543789" y="3928435"/>
              <a:ext cx="87217" cy="7395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4" y="0"/>
                </a:cxn>
                <a:cxn ang="0">
                  <a:pos x="55" y="0"/>
                </a:cxn>
                <a:cxn ang="0">
                  <a:pos x="55" y="28"/>
                </a:cxn>
                <a:cxn ang="0">
                  <a:pos x="31" y="42"/>
                </a:cxn>
                <a:cxn ang="0">
                  <a:pos x="0" y="42"/>
                </a:cxn>
                <a:cxn ang="0">
                  <a:pos x="0" y="14"/>
                </a:cxn>
              </a:cxnLst>
              <a:rect l="0" t="0" r="r" b="b"/>
              <a:pathLst>
                <a:path w="55" h="42">
                  <a:moveTo>
                    <a:pt x="0" y="14"/>
                  </a:moveTo>
                  <a:lnTo>
                    <a:pt x="24" y="0"/>
                  </a:lnTo>
                  <a:lnTo>
                    <a:pt x="55" y="0"/>
                  </a:lnTo>
                  <a:lnTo>
                    <a:pt x="55" y="28"/>
                  </a:lnTo>
                  <a:lnTo>
                    <a:pt x="31" y="42"/>
                  </a:lnTo>
                  <a:lnTo>
                    <a:pt x="0" y="42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74" name="Freeform 386"/>
            <p:cNvSpPr>
              <a:spLocks/>
            </p:cNvSpPr>
            <p:nvPr/>
          </p:nvSpPr>
          <p:spPr bwMode="auto">
            <a:xfrm>
              <a:off x="2531102" y="3953088"/>
              <a:ext cx="61844" cy="6163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0"/>
                </a:cxn>
                <a:cxn ang="0">
                  <a:pos x="39" y="0"/>
                </a:cxn>
                <a:cxn ang="0">
                  <a:pos x="39" y="28"/>
                </a:cxn>
                <a:cxn ang="0">
                  <a:pos x="32" y="35"/>
                </a:cxn>
                <a:cxn ang="0">
                  <a:pos x="0" y="35"/>
                </a:cxn>
                <a:cxn ang="0">
                  <a:pos x="0" y="7"/>
                </a:cxn>
              </a:cxnLst>
              <a:rect l="0" t="0" r="r" b="b"/>
              <a:pathLst>
                <a:path w="39" h="35">
                  <a:moveTo>
                    <a:pt x="0" y="7"/>
                  </a:moveTo>
                  <a:lnTo>
                    <a:pt x="8" y="0"/>
                  </a:lnTo>
                  <a:lnTo>
                    <a:pt x="39" y="0"/>
                  </a:lnTo>
                  <a:lnTo>
                    <a:pt x="39" y="28"/>
                  </a:lnTo>
                  <a:lnTo>
                    <a:pt x="32" y="35"/>
                  </a:lnTo>
                  <a:lnTo>
                    <a:pt x="0" y="35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75" name="Freeform 387"/>
            <p:cNvSpPr>
              <a:spLocks/>
            </p:cNvSpPr>
            <p:nvPr/>
          </p:nvSpPr>
          <p:spPr bwMode="auto">
            <a:xfrm>
              <a:off x="2481944" y="3965414"/>
              <a:ext cx="99903" cy="7395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1" y="0"/>
                </a:cxn>
                <a:cxn ang="0">
                  <a:pos x="63" y="0"/>
                </a:cxn>
                <a:cxn ang="0">
                  <a:pos x="63" y="28"/>
                </a:cxn>
                <a:cxn ang="0">
                  <a:pos x="31" y="42"/>
                </a:cxn>
                <a:cxn ang="0">
                  <a:pos x="0" y="42"/>
                </a:cxn>
                <a:cxn ang="0">
                  <a:pos x="0" y="14"/>
                </a:cxn>
              </a:cxnLst>
              <a:rect l="0" t="0" r="r" b="b"/>
              <a:pathLst>
                <a:path w="63" h="42">
                  <a:moveTo>
                    <a:pt x="0" y="14"/>
                  </a:moveTo>
                  <a:lnTo>
                    <a:pt x="31" y="0"/>
                  </a:lnTo>
                  <a:lnTo>
                    <a:pt x="63" y="0"/>
                  </a:lnTo>
                  <a:lnTo>
                    <a:pt x="63" y="28"/>
                  </a:lnTo>
                  <a:lnTo>
                    <a:pt x="31" y="42"/>
                  </a:lnTo>
                  <a:lnTo>
                    <a:pt x="0" y="42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76" name="Freeform 388"/>
            <p:cNvSpPr>
              <a:spLocks/>
            </p:cNvSpPr>
            <p:nvPr/>
          </p:nvSpPr>
          <p:spPr bwMode="auto">
            <a:xfrm>
              <a:off x="2432786" y="3990067"/>
              <a:ext cx="98317" cy="8628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31" y="0"/>
                </a:cxn>
                <a:cxn ang="0">
                  <a:pos x="62" y="0"/>
                </a:cxn>
                <a:cxn ang="0">
                  <a:pos x="62" y="28"/>
                </a:cxn>
                <a:cxn ang="0">
                  <a:pos x="31" y="49"/>
                </a:cxn>
                <a:cxn ang="0">
                  <a:pos x="0" y="49"/>
                </a:cxn>
                <a:cxn ang="0">
                  <a:pos x="0" y="21"/>
                </a:cxn>
              </a:cxnLst>
              <a:rect l="0" t="0" r="r" b="b"/>
              <a:pathLst>
                <a:path w="62" h="49">
                  <a:moveTo>
                    <a:pt x="0" y="21"/>
                  </a:moveTo>
                  <a:lnTo>
                    <a:pt x="31" y="0"/>
                  </a:lnTo>
                  <a:lnTo>
                    <a:pt x="62" y="0"/>
                  </a:lnTo>
                  <a:lnTo>
                    <a:pt x="62" y="28"/>
                  </a:lnTo>
                  <a:lnTo>
                    <a:pt x="31" y="49"/>
                  </a:lnTo>
                  <a:lnTo>
                    <a:pt x="0" y="49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77" name="Freeform 389"/>
            <p:cNvSpPr>
              <a:spLocks/>
            </p:cNvSpPr>
            <p:nvPr/>
          </p:nvSpPr>
          <p:spPr bwMode="auto">
            <a:xfrm>
              <a:off x="2407414" y="4027046"/>
              <a:ext cx="74530" cy="7395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6" y="0"/>
                </a:cxn>
                <a:cxn ang="0">
                  <a:pos x="47" y="0"/>
                </a:cxn>
                <a:cxn ang="0">
                  <a:pos x="47" y="28"/>
                </a:cxn>
                <a:cxn ang="0">
                  <a:pos x="31" y="42"/>
                </a:cxn>
                <a:cxn ang="0">
                  <a:pos x="0" y="42"/>
                </a:cxn>
                <a:cxn ang="0">
                  <a:pos x="0" y="14"/>
                </a:cxn>
              </a:cxnLst>
              <a:rect l="0" t="0" r="r" b="b"/>
              <a:pathLst>
                <a:path w="47" h="42">
                  <a:moveTo>
                    <a:pt x="0" y="14"/>
                  </a:moveTo>
                  <a:lnTo>
                    <a:pt x="16" y="0"/>
                  </a:lnTo>
                  <a:lnTo>
                    <a:pt x="47" y="0"/>
                  </a:lnTo>
                  <a:lnTo>
                    <a:pt x="47" y="28"/>
                  </a:lnTo>
                  <a:lnTo>
                    <a:pt x="31" y="42"/>
                  </a:lnTo>
                  <a:lnTo>
                    <a:pt x="0" y="42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78" name="Freeform 390"/>
            <p:cNvSpPr>
              <a:spLocks/>
            </p:cNvSpPr>
            <p:nvPr/>
          </p:nvSpPr>
          <p:spPr bwMode="auto">
            <a:xfrm>
              <a:off x="2370941" y="4051699"/>
              <a:ext cx="85631" cy="8628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3" y="0"/>
                </a:cxn>
                <a:cxn ang="0">
                  <a:pos x="54" y="0"/>
                </a:cxn>
                <a:cxn ang="0">
                  <a:pos x="54" y="28"/>
                </a:cxn>
                <a:cxn ang="0">
                  <a:pos x="31" y="49"/>
                </a:cxn>
                <a:cxn ang="0">
                  <a:pos x="0" y="49"/>
                </a:cxn>
                <a:cxn ang="0">
                  <a:pos x="0" y="21"/>
                </a:cxn>
              </a:cxnLst>
              <a:rect l="0" t="0" r="r" b="b"/>
              <a:pathLst>
                <a:path w="54" h="49">
                  <a:moveTo>
                    <a:pt x="0" y="21"/>
                  </a:moveTo>
                  <a:lnTo>
                    <a:pt x="23" y="0"/>
                  </a:lnTo>
                  <a:lnTo>
                    <a:pt x="54" y="0"/>
                  </a:lnTo>
                  <a:lnTo>
                    <a:pt x="54" y="28"/>
                  </a:lnTo>
                  <a:lnTo>
                    <a:pt x="31" y="49"/>
                  </a:lnTo>
                  <a:lnTo>
                    <a:pt x="0" y="49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79" name="Freeform 391"/>
            <p:cNvSpPr>
              <a:spLocks/>
            </p:cNvSpPr>
            <p:nvPr/>
          </p:nvSpPr>
          <p:spPr bwMode="auto">
            <a:xfrm>
              <a:off x="2345569" y="4088679"/>
              <a:ext cx="74530" cy="8628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6" y="0"/>
                </a:cxn>
                <a:cxn ang="0">
                  <a:pos x="47" y="0"/>
                </a:cxn>
                <a:cxn ang="0">
                  <a:pos x="47" y="28"/>
                </a:cxn>
                <a:cxn ang="0">
                  <a:pos x="31" y="49"/>
                </a:cxn>
                <a:cxn ang="0">
                  <a:pos x="0" y="49"/>
                </a:cxn>
                <a:cxn ang="0">
                  <a:pos x="0" y="21"/>
                </a:cxn>
              </a:cxnLst>
              <a:rect l="0" t="0" r="r" b="b"/>
              <a:pathLst>
                <a:path w="47" h="49">
                  <a:moveTo>
                    <a:pt x="0" y="21"/>
                  </a:moveTo>
                  <a:lnTo>
                    <a:pt x="16" y="0"/>
                  </a:lnTo>
                  <a:lnTo>
                    <a:pt x="47" y="0"/>
                  </a:lnTo>
                  <a:lnTo>
                    <a:pt x="47" y="28"/>
                  </a:lnTo>
                  <a:lnTo>
                    <a:pt x="31" y="49"/>
                  </a:lnTo>
                  <a:lnTo>
                    <a:pt x="0" y="49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80" name="Freeform 392"/>
            <p:cNvSpPr>
              <a:spLocks/>
            </p:cNvSpPr>
            <p:nvPr/>
          </p:nvSpPr>
          <p:spPr bwMode="auto">
            <a:xfrm>
              <a:off x="2321783" y="4125658"/>
              <a:ext cx="72945" cy="7395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5" y="0"/>
                </a:cxn>
                <a:cxn ang="0">
                  <a:pos x="46" y="0"/>
                </a:cxn>
                <a:cxn ang="0">
                  <a:pos x="46" y="28"/>
                </a:cxn>
                <a:cxn ang="0">
                  <a:pos x="31" y="42"/>
                </a:cxn>
                <a:cxn ang="0">
                  <a:pos x="0" y="42"/>
                </a:cxn>
                <a:cxn ang="0">
                  <a:pos x="0" y="14"/>
                </a:cxn>
              </a:cxnLst>
              <a:rect l="0" t="0" r="r" b="b"/>
              <a:pathLst>
                <a:path w="46" h="42">
                  <a:moveTo>
                    <a:pt x="0" y="14"/>
                  </a:moveTo>
                  <a:lnTo>
                    <a:pt x="15" y="0"/>
                  </a:lnTo>
                  <a:lnTo>
                    <a:pt x="46" y="0"/>
                  </a:lnTo>
                  <a:lnTo>
                    <a:pt x="46" y="28"/>
                  </a:lnTo>
                  <a:lnTo>
                    <a:pt x="31" y="42"/>
                  </a:lnTo>
                  <a:lnTo>
                    <a:pt x="0" y="42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81" name="Freeform 393"/>
            <p:cNvSpPr>
              <a:spLocks/>
            </p:cNvSpPr>
            <p:nvPr/>
          </p:nvSpPr>
          <p:spPr bwMode="auto">
            <a:xfrm>
              <a:off x="2309097" y="4150311"/>
              <a:ext cx="61844" cy="7395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8" y="0"/>
                </a:cxn>
                <a:cxn ang="0">
                  <a:pos x="39" y="0"/>
                </a:cxn>
                <a:cxn ang="0">
                  <a:pos x="39" y="28"/>
                </a:cxn>
                <a:cxn ang="0">
                  <a:pos x="31" y="42"/>
                </a:cxn>
                <a:cxn ang="0">
                  <a:pos x="0" y="42"/>
                </a:cxn>
                <a:cxn ang="0">
                  <a:pos x="0" y="14"/>
                </a:cxn>
              </a:cxnLst>
              <a:rect l="0" t="0" r="r" b="b"/>
              <a:pathLst>
                <a:path w="39" h="42">
                  <a:moveTo>
                    <a:pt x="0" y="14"/>
                  </a:moveTo>
                  <a:lnTo>
                    <a:pt x="8" y="0"/>
                  </a:lnTo>
                  <a:lnTo>
                    <a:pt x="39" y="0"/>
                  </a:lnTo>
                  <a:lnTo>
                    <a:pt x="39" y="28"/>
                  </a:lnTo>
                  <a:lnTo>
                    <a:pt x="31" y="42"/>
                  </a:lnTo>
                  <a:lnTo>
                    <a:pt x="0" y="42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82" name="Freeform 394"/>
            <p:cNvSpPr>
              <a:spLocks/>
            </p:cNvSpPr>
            <p:nvPr/>
          </p:nvSpPr>
          <p:spPr bwMode="auto">
            <a:xfrm>
              <a:off x="2296411" y="4174964"/>
              <a:ext cx="61844" cy="8804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8" y="0"/>
                </a:cxn>
                <a:cxn ang="0">
                  <a:pos x="39" y="0"/>
                </a:cxn>
                <a:cxn ang="0">
                  <a:pos x="39" y="28"/>
                </a:cxn>
                <a:cxn ang="0">
                  <a:pos x="31" y="50"/>
                </a:cxn>
                <a:cxn ang="0">
                  <a:pos x="0" y="50"/>
                </a:cxn>
                <a:cxn ang="0">
                  <a:pos x="0" y="21"/>
                </a:cxn>
              </a:cxnLst>
              <a:rect l="0" t="0" r="r" b="b"/>
              <a:pathLst>
                <a:path w="39" h="50">
                  <a:moveTo>
                    <a:pt x="0" y="21"/>
                  </a:moveTo>
                  <a:lnTo>
                    <a:pt x="8" y="0"/>
                  </a:lnTo>
                  <a:lnTo>
                    <a:pt x="39" y="0"/>
                  </a:lnTo>
                  <a:lnTo>
                    <a:pt x="39" y="28"/>
                  </a:lnTo>
                  <a:lnTo>
                    <a:pt x="31" y="50"/>
                  </a:lnTo>
                  <a:lnTo>
                    <a:pt x="0" y="50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83" name="Freeform 395"/>
            <p:cNvSpPr>
              <a:spLocks/>
            </p:cNvSpPr>
            <p:nvPr/>
          </p:nvSpPr>
          <p:spPr bwMode="auto">
            <a:xfrm>
              <a:off x="2283725" y="4211944"/>
              <a:ext cx="61844" cy="8804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8" y="0"/>
                </a:cxn>
                <a:cxn ang="0">
                  <a:pos x="39" y="0"/>
                </a:cxn>
                <a:cxn ang="0">
                  <a:pos x="39" y="29"/>
                </a:cxn>
                <a:cxn ang="0">
                  <a:pos x="31" y="50"/>
                </a:cxn>
                <a:cxn ang="0">
                  <a:pos x="0" y="50"/>
                </a:cxn>
                <a:cxn ang="0">
                  <a:pos x="0" y="21"/>
                </a:cxn>
              </a:cxnLst>
              <a:rect l="0" t="0" r="r" b="b"/>
              <a:pathLst>
                <a:path w="39" h="50">
                  <a:moveTo>
                    <a:pt x="0" y="21"/>
                  </a:moveTo>
                  <a:lnTo>
                    <a:pt x="8" y="0"/>
                  </a:lnTo>
                  <a:lnTo>
                    <a:pt x="39" y="0"/>
                  </a:lnTo>
                  <a:lnTo>
                    <a:pt x="39" y="29"/>
                  </a:lnTo>
                  <a:lnTo>
                    <a:pt x="31" y="50"/>
                  </a:lnTo>
                  <a:lnTo>
                    <a:pt x="0" y="50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84" name="Freeform 396"/>
            <p:cNvSpPr>
              <a:spLocks/>
            </p:cNvSpPr>
            <p:nvPr/>
          </p:nvSpPr>
          <p:spPr bwMode="auto">
            <a:xfrm>
              <a:off x="2271039" y="4248923"/>
              <a:ext cx="61844" cy="100373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8" y="0"/>
                </a:cxn>
                <a:cxn ang="0">
                  <a:pos x="39" y="0"/>
                </a:cxn>
                <a:cxn ang="0">
                  <a:pos x="39" y="29"/>
                </a:cxn>
                <a:cxn ang="0">
                  <a:pos x="32" y="57"/>
                </a:cxn>
                <a:cxn ang="0">
                  <a:pos x="0" y="57"/>
                </a:cxn>
                <a:cxn ang="0">
                  <a:pos x="0" y="29"/>
                </a:cxn>
              </a:cxnLst>
              <a:rect l="0" t="0" r="r" b="b"/>
              <a:pathLst>
                <a:path w="39" h="57">
                  <a:moveTo>
                    <a:pt x="0" y="29"/>
                  </a:moveTo>
                  <a:lnTo>
                    <a:pt x="8" y="0"/>
                  </a:lnTo>
                  <a:lnTo>
                    <a:pt x="39" y="0"/>
                  </a:lnTo>
                  <a:lnTo>
                    <a:pt x="39" y="29"/>
                  </a:lnTo>
                  <a:lnTo>
                    <a:pt x="32" y="57"/>
                  </a:lnTo>
                  <a:lnTo>
                    <a:pt x="0" y="57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85" name="Rectangle 397"/>
            <p:cNvSpPr>
              <a:spLocks noChangeArrowheads="1"/>
            </p:cNvSpPr>
            <p:nvPr/>
          </p:nvSpPr>
          <p:spPr bwMode="auto">
            <a:xfrm>
              <a:off x="2271039" y="4299990"/>
              <a:ext cx="50744" cy="7395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86" name="Rectangle 398"/>
            <p:cNvSpPr>
              <a:spLocks noChangeArrowheads="1"/>
            </p:cNvSpPr>
            <p:nvPr/>
          </p:nvSpPr>
          <p:spPr bwMode="auto">
            <a:xfrm>
              <a:off x="2271039" y="4324643"/>
              <a:ext cx="50744" cy="8628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87" name="Freeform 399"/>
            <p:cNvSpPr>
              <a:spLocks/>
            </p:cNvSpPr>
            <p:nvPr/>
          </p:nvSpPr>
          <p:spPr bwMode="auto">
            <a:xfrm>
              <a:off x="2271039" y="4361622"/>
              <a:ext cx="61844" cy="986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0"/>
                </a:cxn>
                <a:cxn ang="0">
                  <a:pos x="39" y="28"/>
                </a:cxn>
                <a:cxn ang="0">
                  <a:pos x="39" y="56"/>
                </a:cxn>
                <a:cxn ang="0">
                  <a:pos x="8" y="56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39" h="56">
                  <a:moveTo>
                    <a:pt x="0" y="0"/>
                  </a:moveTo>
                  <a:lnTo>
                    <a:pt x="32" y="0"/>
                  </a:lnTo>
                  <a:lnTo>
                    <a:pt x="39" y="28"/>
                  </a:lnTo>
                  <a:lnTo>
                    <a:pt x="39" y="56"/>
                  </a:lnTo>
                  <a:lnTo>
                    <a:pt x="8" y="56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88" name="Freeform 400"/>
            <p:cNvSpPr>
              <a:spLocks/>
            </p:cNvSpPr>
            <p:nvPr/>
          </p:nvSpPr>
          <p:spPr bwMode="auto">
            <a:xfrm>
              <a:off x="2283725" y="4410928"/>
              <a:ext cx="61844" cy="862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39" y="21"/>
                </a:cxn>
                <a:cxn ang="0">
                  <a:pos x="39" y="49"/>
                </a:cxn>
                <a:cxn ang="0">
                  <a:pos x="8" y="49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39" h="49">
                  <a:moveTo>
                    <a:pt x="0" y="0"/>
                  </a:moveTo>
                  <a:lnTo>
                    <a:pt x="31" y="0"/>
                  </a:lnTo>
                  <a:lnTo>
                    <a:pt x="39" y="21"/>
                  </a:lnTo>
                  <a:lnTo>
                    <a:pt x="39" y="49"/>
                  </a:lnTo>
                  <a:lnTo>
                    <a:pt x="8" y="49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89" name="Freeform 401"/>
            <p:cNvSpPr>
              <a:spLocks/>
            </p:cNvSpPr>
            <p:nvPr/>
          </p:nvSpPr>
          <p:spPr bwMode="auto">
            <a:xfrm>
              <a:off x="2296411" y="4447907"/>
              <a:ext cx="61844" cy="862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39" y="21"/>
                </a:cxn>
                <a:cxn ang="0">
                  <a:pos x="39" y="49"/>
                </a:cxn>
                <a:cxn ang="0">
                  <a:pos x="8" y="49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39" h="49">
                  <a:moveTo>
                    <a:pt x="0" y="0"/>
                  </a:moveTo>
                  <a:lnTo>
                    <a:pt x="31" y="0"/>
                  </a:lnTo>
                  <a:lnTo>
                    <a:pt x="39" y="21"/>
                  </a:lnTo>
                  <a:lnTo>
                    <a:pt x="39" y="49"/>
                  </a:lnTo>
                  <a:lnTo>
                    <a:pt x="8" y="49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90" name="Freeform 402"/>
            <p:cNvSpPr>
              <a:spLocks/>
            </p:cNvSpPr>
            <p:nvPr/>
          </p:nvSpPr>
          <p:spPr bwMode="auto">
            <a:xfrm>
              <a:off x="2309097" y="4484887"/>
              <a:ext cx="61844" cy="73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39" y="14"/>
                </a:cxn>
                <a:cxn ang="0">
                  <a:pos x="39" y="42"/>
                </a:cxn>
                <a:cxn ang="0">
                  <a:pos x="8" y="42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39" h="42">
                  <a:moveTo>
                    <a:pt x="0" y="0"/>
                  </a:moveTo>
                  <a:lnTo>
                    <a:pt x="31" y="0"/>
                  </a:lnTo>
                  <a:lnTo>
                    <a:pt x="39" y="14"/>
                  </a:lnTo>
                  <a:lnTo>
                    <a:pt x="39" y="42"/>
                  </a:lnTo>
                  <a:lnTo>
                    <a:pt x="8" y="42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91" name="Freeform 403"/>
            <p:cNvSpPr>
              <a:spLocks/>
            </p:cNvSpPr>
            <p:nvPr/>
          </p:nvSpPr>
          <p:spPr bwMode="auto">
            <a:xfrm>
              <a:off x="2321783" y="4509540"/>
              <a:ext cx="72945" cy="862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46" y="21"/>
                </a:cxn>
                <a:cxn ang="0">
                  <a:pos x="46" y="49"/>
                </a:cxn>
                <a:cxn ang="0">
                  <a:pos x="15" y="49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46" h="49">
                  <a:moveTo>
                    <a:pt x="0" y="0"/>
                  </a:moveTo>
                  <a:lnTo>
                    <a:pt x="31" y="0"/>
                  </a:lnTo>
                  <a:lnTo>
                    <a:pt x="46" y="21"/>
                  </a:lnTo>
                  <a:lnTo>
                    <a:pt x="46" y="49"/>
                  </a:lnTo>
                  <a:lnTo>
                    <a:pt x="15" y="49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92" name="Freeform 404"/>
            <p:cNvSpPr>
              <a:spLocks/>
            </p:cNvSpPr>
            <p:nvPr/>
          </p:nvSpPr>
          <p:spPr bwMode="auto">
            <a:xfrm>
              <a:off x="2345569" y="4546519"/>
              <a:ext cx="74530" cy="1003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47" y="28"/>
                </a:cxn>
                <a:cxn ang="0">
                  <a:pos x="47" y="57"/>
                </a:cxn>
                <a:cxn ang="0">
                  <a:pos x="16" y="57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47" h="57">
                  <a:moveTo>
                    <a:pt x="0" y="0"/>
                  </a:moveTo>
                  <a:lnTo>
                    <a:pt x="31" y="0"/>
                  </a:lnTo>
                  <a:lnTo>
                    <a:pt x="47" y="28"/>
                  </a:lnTo>
                  <a:lnTo>
                    <a:pt x="47" y="57"/>
                  </a:lnTo>
                  <a:lnTo>
                    <a:pt x="16" y="57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93" name="Freeform 405"/>
            <p:cNvSpPr>
              <a:spLocks/>
            </p:cNvSpPr>
            <p:nvPr/>
          </p:nvSpPr>
          <p:spPr bwMode="auto">
            <a:xfrm>
              <a:off x="2370941" y="4595825"/>
              <a:ext cx="85631" cy="1003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54" y="29"/>
                </a:cxn>
                <a:cxn ang="0">
                  <a:pos x="54" y="57"/>
                </a:cxn>
                <a:cxn ang="0">
                  <a:pos x="23" y="57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54" h="57">
                  <a:moveTo>
                    <a:pt x="0" y="0"/>
                  </a:moveTo>
                  <a:lnTo>
                    <a:pt x="31" y="0"/>
                  </a:lnTo>
                  <a:lnTo>
                    <a:pt x="54" y="29"/>
                  </a:lnTo>
                  <a:lnTo>
                    <a:pt x="54" y="57"/>
                  </a:lnTo>
                  <a:lnTo>
                    <a:pt x="23" y="57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94" name="Freeform 406"/>
            <p:cNvSpPr>
              <a:spLocks/>
            </p:cNvSpPr>
            <p:nvPr/>
          </p:nvSpPr>
          <p:spPr bwMode="auto">
            <a:xfrm>
              <a:off x="2407414" y="4646892"/>
              <a:ext cx="87217" cy="986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55" y="28"/>
                </a:cxn>
                <a:cxn ang="0">
                  <a:pos x="55" y="56"/>
                </a:cxn>
                <a:cxn ang="0">
                  <a:pos x="24" y="56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55" h="56">
                  <a:moveTo>
                    <a:pt x="0" y="0"/>
                  </a:moveTo>
                  <a:lnTo>
                    <a:pt x="31" y="0"/>
                  </a:lnTo>
                  <a:lnTo>
                    <a:pt x="55" y="28"/>
                  </a:lnTo>
                  <a:lnTo>
                    <a:pt x="55" y="56"/>
                  </a:lnTo>
                  <a:lnTo>
                    <a:pt x="24" y="56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95" name="Freeform 407"/>
            <p:cNvSpPr>
              <a:spLocks/>
            </p:cNvSpPr>
            <p:nvPr/>
          </p:nvSpPr>
          <p:spPr bwMode="auto">
            <a:xfrm>
              <a:off x="2445472" y="4696198"/>
              <a:ext cx="85631" cy="862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54" y="21"/>
                </a:cxn>
                <a:cxn ang="0">
                  <a:pos x="54" y="49"/>
                </a:cxn>
                <a:cxn ang="0">
                  <a:pos x="23" y="49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54" h="49">
                  <a:moveTo>
                    <a:pt x="0" y="0"/>
                  </a:moveTo>
                  <a:lnTo>
                    <a:pt x="31" y="0"/>
                  </a:lnTo>
                  <a:lnTo>
                    <a:pt x="54" y="21"/>
                  </a:lnTo>
                  <a:lnTo>
                    <a:pt x="54" y="49"/>
                  </a:lnTo>
                  <a:lnTo>
                    <a:pt x="23" y="49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96" name="Freeform 408"/>
            <p:cNvSpPr>
              <a:spLocks/>
            </p:cNvSpPr>
            <p:nvPr/>
          </p:nvSpPr>
          <p:spPr bwMode="auto">
            <a:xfrm>
              <a:off x="2481944" y="4733177"/>
              <a:ext cx="87217" cy="862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55" y="21"/>
                </a:cxn>
                <a:cxn ang="0">
                  <a:pos x="55" y="49"/>
                </a:cxn>
                <a:cxn ang="0">
                  <a:pos x="24" y="49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55" h="49">
                  <a:moveTo>
                    <a:pt x="0" y="0"/>
                  </a:moveTo>
                  <a:lnTo>
                    <a:pt x="31" y="0"/>
                  </a:lnTo>
                  <a:lnTo>
                    <a:pt x="55" y="21"/>
                  </a:lnTo>
                  <a:lnTo>
                    <a:pt x="55" y="49"/>
                  </a:lnTo>
                  <a:lnTo>
                    <a:pt x="24" y="49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97" name="Freeform 409"/>
            <p:cNvSpPr>
              <a:spLocks/>
            </p:cNvSpPr>
            <p:nvPr/>
          </p:nvSpPr>
          <p:spPr bwMode="auto">
            <a:xfrm>
              <a:off x="2520002" y="4770157"/>
              <a:ext cx="98317" cy="986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62" y="28"/>
                </a:cxn>
                <a:cxn ang="0">
                  <a:pos x="62" y="56"/>
                </a:cxn>
                <a:cxn ang="0">
                  <a:pos x="31" y="56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62" h="56">
                  <a:moveTo>
                    <a:pt x="0" y="0"/>
                  </a:moveTo>
                  <a:lnTo>
                    <a:pt x="31" y="0"/>
                  </a:lnTo>
                  <a:lnTo>
                    <a:pt x="62" y="28"/>
                  </a:lnTo>
                  <a:lnTo>
                    <a:pt x="62" y="56"/>
                  </a:lnTo>
                  <a:lnTo>
                    <a:pt x="31" y="56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98" name="Freeform 410"/>
            <p:cNvSpPr>
              <a:spLocks/>
            </p:cNvSpPr>
            <p:nvPr/>
          </p:nvSpPr>
          <p:spPr bwMode="auto">
            <a:xfrm>
              <a:off x="2569161" y="4819462"/>
              <a:ext cx="111003" cy="986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70" y="28"/>
                </a:cxn>
                <a:cxn ang="0">
                  <a:pos x="70" y="56"/>
                </a:cxn>
                <a:cxn ang="0">
                  <a:pos x="39" y="56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70" h="56">
                  <a:moveTo>
                    <a:pt x="0" y="0"/>
                  </a:moveTo>
                  <a:lnTo>
                    <a:pt x="31" y="0"/>
                  </a:lnTo>
                  <a:lnTo>
                    <a:pt x="70" y="28"/>
                  </a:lnTo>
                  <a:lnTo>
                    <a:pt x="70" y="56"/>
                  </a:lnTo>
                  <a:lnTo>
                    <a:pt x="39" y="56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99" name="Freeform 411"/>
            <p:cNvSpPr>
              <a:spLocks/>
            </p:cNvSpPr>
            <p:nvPr/>
          </p:nvSpPr>
          <p:spPr bwMode="auto">
            <a:xfrm>
              <a:off x="2631005" y="4868768"/>
              <a:ext cx="98317" cy="986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62" y="28"/>
                </a:cxn>
                <a:cxn ang="0">
                  <a:pos x="62" y="56"/>
                </a:cxn>
                <a:cxn ang="0">
                  <a:pos x="31" y="56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62" h="56">
                  <a:moveTo>
                    <a:pt x="0" y="0"/>
                  </a:moveTo>
                  <a:lnTo>
                    <a:pt x="31" y="0"/>
                  </a:lnTo>
                  <a:lnTo>
                    <a:pt x="62" y="28"/>
                  </a:lnTo>
                  <a:lnTo>
                    <a:pt x="62" y="56"/>
                  </a:lnTo>
                  <a:lnTo>
                    <a:pt x="31" y="56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00" name="Freeform 412"/>
            <p:cNvSpPr>
              <a:spLocks/>
            </p:cNvSpPr>
            <p:nvPr/>
          </p:nvSpPr>
          <p:spPr bwMode="auto">
            <a:xfrm>
              <a:off x="2680163" y="4918074"/>
              <a:ext cx="111003" cy="1003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70" y="28"/>
                </a:cxn>
                <a:cxn ang="0">
                  <a:pos x="70" y="57"/>
                </a:cxn>
                <a:cxn ang="0">
                  <a:pos x="39" y="57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70" h="57">
                  <a:moveTo>
                    <a:pt x="0" y="0"/>
                  </a:moveTo>
                  <a:lnTo>
                    <a:pt x="31" y="0"/>
                  </a:lnTo>
                  <a:lnTo>
                    <a:pt x="70" y="28"/>
                  </a:lnTo>
                  <a:lnTo>
                    <a:pt x="70" y="57"/>
                  </a:lnTo>
                  <a:lnTo>
                    <a:pt x="39" y="57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01" name="Freeform 413"/>
            <p:cNvSpPr>
              <a:spLocks/>
            </p:cNvSpPr>
            <p:nvPr/>
          </p:nvSpPr>
          <p:spPr bwMode="auto">
            <a:xfrm>
              <a:off x="2742008" y="4967380"/>
              <a:ext cx="111003" cy="1003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70" y="29"/>
                </a:cxn>
                <a:cxn ang="0">
                  <a:pos x="70" y="57"/>
                </a:cxn>
                <a:cxn ang="0">
                  <a:pos x="39" y="57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70" h="57">
                  <a:moveTo>
                    <a:pt x="0" y="0"/>
                  </a:moveTo>
                  <a:lnTo>
                    <a:pt x="31" y="0"/>
                  </a:lnTo>
                  <a:lnTo>
                    <a:pt x="70" y="29"/>
                  </a:lnTo>
                  <a:lnTo>
                    <a:pt x="70" y="57"/>
                  </a:lnTo>
                  <a:lnTo>
                    <a:pt x="39" y="57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02" name="Freeform 414"/>
            <p:cNvSpPr>
              <a:spLocks/>
            </p:cNvSpPr>
            <p:nvPr/>
          </p:nvSpPr>
          <p:spPr bwMode="auto">
            <a:xfrm>
              <a:off x="2803852" y="5018447"/>
              <a:ext cx="123689" cy="986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78" y="28"/>
                </a:cxn>
                <a:cxn ang="0">
                  <a:pos x="78" y="56"/>
                </a:cxn>
                <a:cxn ang="0">
                  <a:pos x="47" y="56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78" h="56">
                  <a:moveTo>
                    <a:pt x="0" y="0"/>
                  </a:moveTo>
                  <a:lnTo>
                    <a:pt x="31" y="0"/>
                  </a:lnTo>
                  <a:lnTo>
                    <a:pt x="78" y="28"/>
                  </a:lnTo>
                  <a:lnTo>
                    <a:pt x="78" y="56"/>
                  </a:lnTo>
                  <a:lnTo>
                    <a:pt x="47" y="56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03" name="Freeform 415"/>
            <p:cNvSpPr>
              <a:spLocks/>
            </p:cNvSpPr>
            <p:nvPr/>
          </p:nvSpPr>
          <p:spPr bwMode="auto">
            <a:xfrm>
              <a:off x="2878383" y="5067753"/>
              <a:ext cx="111003" cy="986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70" y="28"/>
                </a:cxn>
                <a:cxn ang="0">
                  <a:pos x="70" y="56"/>
                </a:cxn>
                <a:cxn ang="0">
                  <a:pos x="39" y="56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70" h="56">
                  <a:moveTo>
                    <a:pt x="0" y="0"/>
                  </a:moveTo>
                  <a:lnTo>
                    <a:pt x="31" y="0"/>
                  </a:lnTo>
                  <a:lnTo>
                    <a:pt x="70" y="28"/>
                  </a:lnTo>
                  <a:lnTo>
                    <a:pt x="70" y="56"/>
                  </a:lnTo>
                  <a:lnTo>
                    <a:pt x="39" y="56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04" name="Freeform 416"/>
            <p:cNvSpPr>
              <a:spLocks/>
            </p:cNvSpPr>
            <p:nvPr/>
          </p:nvSpPr>
          <p:spPr bwMode="auto">
            <a:xfrm>
              <a:off x="2940227" y="5117059"/>
              <a:ext cx="136375" cy="986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86" y="28"/>
                </a:cxn>
                <a:cxn ang="0">
                  <a:pos x="86" y="56"/>
                </a:cxn>
                <a:cxn ang="0">
                  <a:pos x="55" y="56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86" h="56">
                  <a:moveTo>
                    <a:pt x="0" y="0"/>
                  </a:moveTo>
                  <a:lnTo>
                    <a:pt x="31" y="0"/>
                  </a:lnTo>
                  <a:lnTo>
                    <a:pt x="86" y="28"/>
                  </a:lnTo>
                  <a:lnTo>
                    <a:pt x="86" y="56"/>
                  </a:lnTo>
                  <a:lnTo>
                    <a:pt x="55" y="56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05" name="Freeform 417"/>
            <p:cNvSpPr>
              <a:spLocks/>
            </p:cNvSpPr>
            <p:nvPr/>
          </p:nvSpPr>
          <p:spPr bwMode="auto">
            <a:xfrm>
              <a:off x="3027444" y="5166364"/>
              <a:ext cx="123689" cy="986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78" y="28"/>
                </a:cxn>
                <a:cxn ang="0">
                  <a:pos x="78" y="56"/>
                </a:cxn>
                <a:cxn ang="0">
                  <a:pos x="46" y="56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78" h="56">
                  <a:moveTo>
                    <a:pt x="0" y="0"/>
                  </a:moveTo>
                  <a:lnTo>
                    <a:pt x="31" y="0"/>
                  </a:lnTo>
                  <a:lnTo>
                    <a:pt x="78" y="28"/>
                  </a:lnTo>
                  <a:lnTo>
                    <a:pt x="78" y="56"/>
                  </a:lnTo>
                  <a:lnTo>
                    <a:pt x="46" y="56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06" name="Freeform 418"/>
            <p:cNvSpPr>
              <a:spLocks/>
            </p:cNvSpPr>
            <p:nvPr/>
          </p:nvSpPr>
          <p:spPr bwMode="auto">
            <a:xfrm>
              <a:off x="3100389" y="5215670"/>
              <a:ext cx="87217" cy="739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0"/>
                </a:cxn>
                <a:cxn ang="0">
                  <a:pos x="55" y="14"/>
                </a:cxn>
                <a:cxn ang="0">
                  <a:pos x="55" y="42"/>
                </a:cxn>
                <a:cxn ang="0">
                  <a:pos x="24" y="42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55" h="42">
                  <a:moveTo>
                    <a:pt x="0" y="0"/>
                  </a:moveTo>
                  <a:lnTo>
                    <a:pt x="32" y="0"/>
                  </a:lnTo>
                  <a:lnTo>
                    <a:pt x="55" y="14"/>
                  </a:lnTo>
                  <a:lnTo>
                    <a:pt x="55" y="42"/>
                  </a:lnTo>
                  <a:lnTo>
                    <a:pt x="24" y="42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07" name="Line 419"/>
            <p:cNvSpPr>
              <a:spLocks noChangeShapeType="1"/>
            </p:cNvSpPr>
            <p:nvPr/>
          </p:nvSpPr>
          <p:spPr bwMode="auto">
            <a:xfrm>
              <a:off x="5144427" y="5058948"/>
              <a:ext cx="7929" cy="8805"/>
            </a:xfrm>
            <a:prstGeom prst="line">
              <a:avLst/>
            </a:prstGeom>
            <a:grpFill/>
            <a:ln w="25400">
              <a:solidFill>
                <a:srgbClr val="12121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08" name="Line 420"/>
            <p:cNvSpPr>
              <a:spLocks noChangeShapeType="1"/>
            </p:cNvSpPr>
            <p:nvPr/>
          </p:nvSpPr>
          <p:spPr bwMode="auto">
            <a:xfrm>
              <a:off x="5144427" y="5058948"/>
              <a:ext cx="7929" cy="8805"/>
            </a:xfrm>
            <a:prstGeom prst="line">
              <a:avLst/>
            </a:prstGeom>
            <a:grpFill/>
            <a:ln w="25400">
              <a:solidFill>
                <a:srgbClr val="18181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09" name="Line 421"/>
            <p:cNvSpPr>
              <a:spLocks noChangeShapeType="1"/>
            </p:cNvSpPr>
            <p:nvPr/>
          </p:nvSpPr>
          <p:spPr bwMode="auto">
            <a:xfrm>
              <a:off x="5144427" y="5034295"/>
              <a:ext cx="33301" cy="33458"/>
            </a:xfrm>
            <a:prstGeom prst="line">
              <a:avLst/>
            </a:prstGeom>
            <a:grpFill/>
            <a:ln w="25400">
              <a:solidFill>
                <a:srgbClr val="1F1F1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10" name="Line 422"/>
            <p:cNvSpPr>
              <a:spLocks noChangeShapeType="1"/>
            </p:cNvSpPr>
            <p:nvPr/>
          </p:nvSpPr>
          <p:spPr bwMode="auto">
            <a:xfrm>
              <a:off x="5144427" y="5009642"/>
              <a:ext cx="58673" cy="58111"/>
            </a:xfrm>
            <a:prstGeom prst="line">
              <a:avLst/>
            </a:prstGeom>
            <a:grpFill/>
            <a:ln w="25400">
              <a:solidFill>
                <a:srgbClr val="25252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11" name="Line 423"/>
            <p:cNvSpPr>
              <a:spLocks noChangeShapeType="1"/>
            </p:cNvSpPr>
            <p:nvPr/>
          </p:nvSpPr>
          <p:spPr bwMode="auto">
            <a:xfrm>
              <a:off x="5144427" y="5009642"/>
              <a:ext cx="58673" cy="58111"/>
            </a:xfrm>
            <a:prstGeom prst="line">
              <a:avLst/>
            </a:prstGeom>
            <a:grpFill/>
            <a:ln w="25400">
              <a:solidFill>
                <a:srgbClr val="2B2B2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12" name="Line 424"/>
            <p:cNvSpPr>
              <a:spLocks noChangeShapeType="1"/>
            </p:cNvSpPr>
            <p:nvPr/>
          </p:nvSpPr>
          <p:spPr bwMode="auto">
            <a:xfrm>
              <a:off x="5144427" y="4986750"/>
              <a:ext cx="82459" cy="81003"/>
            </a:xfrm>
            <a:prstGeom prst="line">
              <a:avLst/>
            </a:prstGeom>
            <a:grpFill/>
            <a:ln w="25400">
              <a:solidFill>
                <a:srgbClr val="31313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13" name="Line 425"/>
            <p:cNvSpPr>
              <a:spLocks noChangeShapeType="1"/>
            </p:cNvSpPr>
            <p:nvPr/>
          </p:nvSpPr>
          <p:spPr bwMode="auto">
            <a:xfrm>
              <a:off x="5144427" y="4962097"/>
              <a:ext cx="107831" cy="105655"/>
            </a:xfrm>
            <a:prstGeom prst="line">
              <a:avLst/>
            </a:prstGeom>
            <a:grpFill/>
            <a:ln w="25400">
              <a:solidFill>
                <a:srgbClr val="38383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14" name="Line 426"/>
            <p:cNvSpPr>
              <a:spLocks noChangeShapeType="1"/>
            </p:cNvSpPr>
            <p:nvPr/>
          </p:nvSpPr>
          <p:spPr bwMode="auto">
            <a:xfrm>
              <a:off x="5144427" y="4949771"/>
              <a:ext cx="120517" cy="117982"/>
            </a:xfrm>
            <a:prstGeom prst="line">
              <a:avLst/>
            </a:prstGeom>
            <a:grpFill/>
            <a:ln w="25400">
              <a:solidFill>
                <a:srgbClr val="3E3E3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15" name="Line 427"/>
            <p:cNvSpPr>
              <a:spLocks noChangeShapeType="1"/>
            </p:cNvSpPr>
            <p:nvPr/>
          </p:nvSpPr>
          <p:spPr bwMode="auto">
            <a:xfrm>
              <a:off x="5144427" y="4937444"/>
              <a:ext cx="134789" cy="130308"/>
            </a:xfrm>
            <a:prstGeom prst="line">
              <a:avLst/>
            </a:prstGeom>
            <a:grpFill/>
            <a:ln w="25400">
              <a:solidFill>
                <a:srgbClr val="44444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16" name="Line 428"/>
            <p:cNvSpPr>
              <a:spLocks noChangeShapeType="1"/>
            </p:cNvSpPr>
            <p:nvPr/>
          </p:nvSpPr>
          <p:spPr bwMode="auto">
            <a:xfrm>
              <a:off x="5144427" y="4912791"/>
              <a:ext cx="158576" cy="154961"/>
            </a:xfrm>
            <a:prstGeom prst="line">
              <a:avLst/>
            </a:prstGeom>
            <a:grpFill/>
            <a:ln w="25400">
              <a:solidFill>
                <a:srgbClr val="4A4A4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17" name="Line 429"/>
            <p:cNvSpPr>
              <a:spLocks noChangeShapeType="1"/>
            </p:cNvSpPr>
            <p:nvPr/>
          </p:nvSpPr>
          <p:spPr bwMode="auto">
            <a:xfrm>
              <a:off x="5144427" y="4900465"/>
              <a:ext cx="171262" cy="167288"/>
            </a:xfrm>
            <a:prstGeom prst="line">
              <a:avLst/>
            </a:prstGeom>
            <a:grpFill/>
            <a:ln w="25400">
              <a:solidFill>
                <a:srgbClr val="51515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18" name="Line 430"/>
            <p:cNvSpPr>
              <a:spLocks noChangeShapeType="1"/>
            </p:cNvSpPr>
            <p:nvPr/>
          </p:nvSpPr>
          <p:spPr bwMode="auto">
            <a:xfrm>
              <a:off x="5144427" y="4888138"/>
              <a:ext cx="185533" cy="179614"/>
            </a:xfrm>
            <a:prstGeom prst="line">
              <a:avLst/>
            </a:prstGeom>
            <a:grpFill/>
            <a:ln w="25400">
              <a:solidFill>
                <a:srgbClr val="57575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19" name="Line 431"/>
            <p:cNvSpPr>
              <a:spLocks noChangeShapeType="1"/>
            </p:cNvSpPr>
            <p:nvPr/>
          </p:nvSpPr>
          <p:spPr bwMode="auto">
            <a:xfrm>
              <a:off x="5144427" y="4865246"/>
              <a:ext cx="209320" cy="202506"/>
            </a:xfrm>
            <a:prstGeom prst="line">
              <a:avLst/>
            </a:prstGeom>
            <a:grpFill/>
            <a:ln w="25400">
              <a:solidFill>
                <a:srgbClr val="5D5D5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20" name="Line 432"/>
            <p:cNvSpPr>
              <a:spLocks noChangeShapeType="1"/>
            </p:cNvSpPr>
            <p:nvPr/>
          </p:nvSpPr>
          <p:spPr bwMode="auto">
            <a:xfrm>
              <a:off x="5144427" y="4840593"/>
              <a:ext cx="234692" cy="225398"/>
            </a:xfrm>
            <a:prstGeom prst="line">
              <a:avLst/>
            </a:prstGeom>
            <a:grpFill/>
            <a:ln w="25400">
              <a:solidFill>
                <a:srgbClr val="63636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21" name="Line 433"/>
            <p:cNvSpPr>
              <a:spLocks noChangeShapeType="1"/>
            </p:cNvSpPr>
            <p:nvPr/>
          </p:nvSpPr>
          <p:spPr bwMode="auto">
            <a:xfrm>
              <a:off x="5144427" y="4828267"/>
              <a:ext cx="234692" cy="225398"/>
            </a:xfrm>
            <a:prstGeom prst="line">
              <a:avLst/>
            </a:prstGeom>
            <a:grpFill/>
            <a:ln w="25400">
              <a:solidFill>
                <a:srgbClr val="6A6A6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22" name="Line 434"/>
            <p:cNvSpPr>
              <a:spLocks noChangeShapeType="1"/>
            </p:cNvSpPr>
            <p:nvPr/>
          </p:nvSpPr>
          <p:spPr bwMode="auto">
            <a:xfrm>
              <a:off x="5144427" y="4815941"/>
              <a:ext cx="234692" cy="225398"/>
            </a:xfrm>
            <a:prstGeom prst="line">
              <a:avLst/>
            </a:prstGeom>
            <a:grpFill/>
            <a:ln w="25400">
              <a:solidFill>
                <a:srgbClr val="70707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23" name="Line 435"/>
            <p:cNvSpPr>
              <a:spLocks noChangeShapeType="1"/>
            </p:cNvSpPr>
            <p:nvPr/>
          </p:nvSpPr>
          <p:spPr bwMode="auto">
            <a:xfrm>
              <a:off x="5144427" y="4791288"/>
              <a:ext cx="234692" cy="227159"/>
            </a:xfrm>
            <a:prstGeom prst="line">
              <a:avLst/>
            </a:prstGeom>
            <a:grpFill/>
            <a:ln w="25400">
              <a:solidFill>
                <a:srgbClr val="76767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24" name="Line 436"/>
            <p:cNvSpPr>
              <a:spLocks noChangeShapeType="1"/>
            </p:cNvSpPr>
            <p:nvPr/>
          </p:nvSpPr>
          <p:spPr bwMode="auto">
            <a:xfrm>
              <a:off x="5144427" y="4778961"/>
              <a:ext cx="234692" cy="227159"/>
            </a:xfrm>
            <a:prstGeom prst="line">
              <a:avLst/>
            </a:prstGeom>
            <a:grpFill/>
            <a:ln w="25400">
              <a:solidFill>
                <a:srgbClr val="7C7C7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25" name="Line 437"/>
            <p:cNvSpPr>
              <a:spLocks noChangeShapeType="1"/>
            </p:cNvSpPr>
            <p:nvPr/>
          </p:nvSpPr>
          <p:spPr bwMode="auto">
            <a:xfrm>
              <a:off x="5144427" y="4766635"/>
              <a:ext cx="234692" cy="227159"/>
            </a:xfrm>
            <a:prstGeom prst="line">
              <a:avLst/>
            </a:prstGeom>
            <a:grpFill/>
            <a:ln w="25400">
              <a:solidFill>
                <a:srgbClr val="83838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26" name="Line 438"/>
            <p:cNvSpPr>
              <a:spLocks noChangeShapeType="1"/>
            </p:cNvSpPr>
            <p:nvPr/>
          </p:nvSpPr>
          <p:spPr bwMode="auto">
            <a:xfrm>
              <a:off x="5144427" y="4743743"/>
              <a:ext cx="234692" cy="225398"/>
            </a:xfrm>
            <a:prstGeom prst="line">
              <a:avLst/>
            </a:prstGeom>
            <a:grpFill/>
            <a:ln w="25400">
              <a:solidFill>
                <a:srgbClr val="89898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27" name="Line 439"/>
            <p:cNvSpPr>
              <a:spLocks noChangeShapeType="1"/>
            </p:cNvSpPr>
            <p:nvPr/>
          </p:nvSpPr>
          <p:spPr bwMode="auto">
            <a:xfrm>
              <a:off x="5144427" y="4731416"/>
              <a:ext cx="234692" cy="225398"/>
            </a:xfrm>
            <a:prstGeom prst="line">
              <a:avLst/>
            </a:prstGeom>
            <a:grpFill/>
            <a:ln w="25400">
              <a:solidFill>
                <a:srgbClr val="8F8F8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28" name="Line 440"/>
            <p:cNvSpPr>
              <a:spLocks noChangeShapeType="1"/>
            </p:cNvSpPr>
            <p:nvPr/>
          </p:nvSpPr>
          <p:spPr bwMode="auto">
            <a:xfrm>
              <a:off x="5144427" y="4706763"/>
              <a:ext cx="234692" cy="225398"/>
            </a:xfrm>
            <a:prstGeom prst="line">
              <a:avLst/>
            </a:prstGeom>
            <a:grpFill/>
            <a:ln w="25400">
              <a:solidFill>
                <a:srgbClr val="95959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29" name="Line 441"/>
            <p:cNvSpPr>
              <a:spLocks noChangeShapeType="1"/>
            </p:cNvSpPr>
            <p:nvPr/>
          </p:nvSpPr>
          <p:spPr bwMode="auto">
            <a:xfrm>
              <a:off x="5144427" y="4694437"/>
              <a:ext cx="234692" cy="225398"/>
            </a:xfrm>
            <a:prstGeom prst="line">
              <a:avLst/>
            </a:prstGeom>
            <a:grpFill/>
            <a:ln w="25400">
              <a:solidFill>
                <a:srgbClr val="9C9C9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30" name="Line 442"/>
            <p:cNvSpPr>
              <a:spLocks noChangeShapeType="1"/>
            </p:cNvSpPr>
            <p:nvPr/>
          </p:nvSpPr>
          <p:spPr bwMode="auto">
            <a:xfrm>
              <a:off x="5146013" y="4683871"/>
              <a:ext cx="233106" cy="223637"/>
            </a:xfrm>
            <a:prstGeom prst="line">
              <a:avLst/>
            </a:prstGeom>
            <a:grpFill/>
            <a:ln w="25400">
              <a:solidFill>
                <a:srgbClr val="A2A2A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31" name="Line 443"/>
            <p:cNvSpPr>
              <a:spLocks noChangeShapeType="1"/>
            </p:cNvSpPr>
            <p:nvPr/>
          </p:nvSpPr>
          <p:spPr bwMode="auto">
            <a:xfrm>
              <a:off x="5171385" y="4683871"/>
              <a:ext cx="207734" cy="200745"/>
            </a:xfrm>
            <a:prstGeom prst="line">
              <a:avLst/>
            </a:prstGeom>
            <a:grpFill/>
            <a:ln w="25400">
              <a:solidFill>
                <a:srgbClr val="A8A8A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32" name="Line 444"/>
            <p:cNvSpPr>
              <a:spLocks noChangeShapeType="1"/>
            </p:cNvSpPr>
            <p:nvPr/>
          </p:nvSpPr>
          <p:spPr bwMode="auto">
            <a:xfrm>
              <a:off x="5184071" y="4683871"/>
              <a:ext cx="195048" cy="188419"/>
            </a:xfrm>
            <a:prstGeom prst="line">
              <a:avLst/>
            </a:prstGeom>
            <a:grpFill/>
            <a:ln w="25400">
              <a:solidFill>
                <a:srgbClr val="AEAEA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33" name="Line 445"/>
            <p:cNvSpPr>
              <a:spLocks noChangeShapeType="1"/>
            </p:cNvSpPr>
            <p:nvPr/>
          </p:nvSpPr>
          <p:spPr bwMode="auto">
            <a:xfrm>
              <a:off x="5207857" y="4683871"/>
              <a:ext cx="171262" cy="165527"/>
            </a:xfrm>
            <a:prstGeom prst="line">
              <a:avLst/>
            </a:prstGeom>
            <a:grpFill/>
            <a:ln w="25400">
              <a:solidFill>
                <a:srgbClr val="B5B5B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34" name="Line 446"/>
            <p:cNvSpPr>
              <a:spLocks noChangeShapeType="1"/>
            </p:cNvSpPr>
            <p:nvPr/>
          </p:nvSpPr>
          <p:spPr bwMode="auto">
            <a:xfrm>
              <a:off x="5222129" y="4683871"/>
              <a:ext cx="156990" cy="151439"/>
            </a:xfrm>
            <a:prstGeom prst="line">
              <a:avLst/>
            </a:prstGeom>
            <a:grpFill/>
            <a:ln w="25400">
              <a:solidFill>
                <a:srgbClr val="BBBBB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35" name="Line 447"/>
            <p:cNvSpPr>
              <a:spLocks noChangeShapeType="1"/>
            </p:cNvSpPr>
            <p:nvPr/>
          </p:nvSpPr>
          <p:spPr bwMode="auto">
            <a:xfrm>
              <a:off x="5247501" y="4683871"/>
              <a:ext cx="131618" cy="126787"/>
            </a:xfrm>
            <a:prstGeom prst="line">
              <a:avLst/>
            </a:prstGeom>
            <a:grpFill/>
            <a:ln w="25400">
              <a:solidFill>
                <a:srgbClr val="C1C1C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36" name="Line 448"/>
            <p:cNvSpPr>
              <a:spLocks noChangeShapeType="1"/>
            </p:cNvSpPr>
            <p:nvPr/>
          </p:nvSpPr>
          <p:spPr bwMode="auto">
            <a:xfrm>
              <a:off x="5260187" y="4683871"/>
              <a:ext cx="118932" cy="114460"/>
            </a:xfrm>
            <a:prstGeom prst="line">
              <a:avLst/>
            </a:prstGeom>
            <a:grpFill/>
            <a:ln w="25400">
              <a:solidFill>
                <a:srgbClr val="C7C7C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37" name="Line 449"/>
            <p:cNvSpPr>
              <a:spLocks noChangeShapeType="1"/>
            </p:cNvSpPr>
            <p:nvPr/>
          </p:nvSpPr>
          <p:spPr bwMode="auto">
            <a:xfrm>
              <a:off x="5272873" y="4683871"/>
              <a:ext cx="106246" cy="102134"/>
            </a:xfrm>
            <a:prstGeom prst="line">
              <a:avLst/>
            </a:prstGeom>
            <a:grpFill/>
            <a:ln w="25400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38" name="Line 450"/>
            <p:cNvSpPr>
              <a:spLocks noChangeShapeType="1"/>
            </p:cNvSpPr>
            <p:nvPr/>
          </p:nvSpPr>
          <p:spPr bwMode="auto">
            <a:xfrm>
              <a:off x="5298245" y="4683871"/>
              <a:ext cx="80874" cy="77481"/>
            </a:xfrm>
            <a:prstGeom prst="line">
              <a:avLst/>
            </a:prstGeom>
            <a:grpFill/>
            <a:ln w="25400">
              <a:solidFill>
                <a:srgbClr val="D4D4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39" name="Line 451"/>
            <p:cNvSpPr>
              <a:spLocks noChangeShapeType="1"/>
            </p:cNvSpPr>
            <p:nvPr/>
          </p:nvSpPr>
          <p:spPr bwMode="auto">
            <a:xfrm>
              <a:off x="5309345" y="4683871"/>
              <a:ext cx="69773" cy="66915"/>
            </a:xfrm>
            <a:prstGeom prst="line">
              <a:avLst/>
            </a:prstGeom>
            <a:grpFill/>
            <a:ln w="25400">
              <a:solidFill>
                <a:srgbClr val="DADAD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40" name="Line 452"/>
            <p:cNvSpPr>
              <a:spLocks noChangeShapeType="1"/>
            </p:cNvSpPr>
            <p:nvPr/>
          </p:nvSpPr>
          <p:spPr bwMode="auto">
            <a:xfrm>
              <a:off x="5322031" y="4683871"/>
              <a:ext cx="57087" cy="54589"/>
            </a:xfrm>
            <a:prstGeom prst="line">
              <a:avLst/>
            </a:prstGeom>
            <a:grpFill/>
            <a:ln w="25400">
              <a:solidFill>
                <a:srgbClr val="E0E0E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41" name="Line 453"/>
            <p:cNvSpPr>
              <a:spLocks noChangeShapeType="1"/>
            </p:cNvSpPr>
            <p:nvPr/>
          </p:nvSpPr>
          <p:spPr bwMode="auto">
            <a:xfrm>
              <a:off x="5347404" y="4683871"/>
              <a:ext cx="31715" cy="29936"/>
            </a:xfrm>
            <a:prstGeom prst="line">
              <a:avLst/>
            </a:prstGeom>
            <a:grpFill/>
            <a:ln w="25400">
              <a:solidFill>
                <a:srgbClr val="E7E7E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42" name="Line 454"/>
            <p:cNvSpPr>
              <a:spLocks noChangeShapeType="1"/>
            </p:cNvSpPr>
            <p:nvPr/>
          </p:nvSpPr>
          <p:spPr bwMode="auto">
            <a:xfrm>
              <a:off x="5372776" y="4683871"/>
              <a:ext cx="6343" cy="5283"/>
            </a:xfrm>
            <a:prstGeom prst="line">
              <a:avLst/>
            </a:prstGeom>
            <a:grpFill/>
            <a:ln w="25400">
              <a:solidFill>
                <a:srgbClr val="EDEDE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43" name="Line 455"/>
            <p:cNvSpPr>
              <a:spLocks noChangeShapeType="1"/>
            </p:cNvSpPr>
            <p:nvPr/>
          </p:nvSpPr>
          <p:spPr bwMode="auto">
            <a:xfrm>
              <a:off x="5372776" y="4683871"/>
              <a:ext cx="6343" cy="5283"/>
            </a:xfrm>
            <a:prstGeom prst="line">
              <a:avLst/>
            </a:prstGeom>
            <a:grpFill/>
            <a:ln w="25400">
              <a:solidFill>
                <a:srgbClr val="F3F3F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44" name="Freeform 456"/>
            <p:cNvSpPr>
              <a:spLocks/>
            </p:cNvSpPr>
            <p:nvPr/>
          </p:nvSpPr>
          <p:spPr bwMode="auto">
            <a:xfrm>
              <a:off x="5144427" y="4671545"/>
              <a:ext cx="234692" cy="396208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48" y="0"/>
                </a:cxn>
                <a:cxn ang="0">
                  <a:pos x="148" y="140"/>
                </a:cxn>
                <a:cxn ang="0">
                  <a:pos x="0" y="225"/>
                </a:cxn>
                <a:cxn ang="0">
                  <a:pos x="0" y="49"/>
                </a:cxn>
              </a:cxnLst>
              <a:rect l="0" t="0" r="r" b="b"/>
              <a:pathLst>
                <a:path w="148" h="225">
                  <a:moveTo>
                    <a:pt x="0" y="49"/>
                  </a:moveTo>
                  <a:lnTo>
                    <a:pt x="148" y="0"/>
                  </a:lnTo>
                  <a:lnTo>
                    <a:pt x="148" y="140"/>
                  </a:lnTo>
                  <a:lnTo>
                    <a:pt x="0" y="225"/>
                  </a:lnTo>
                  <a:lnTo>
                    <a:pt x="0" y="49"/>
                  </a:lnTo>
                  <a:close/>
                </a:path>
              </a:pathLst>
            </a:custGeom>
            <a:grp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45" name="Line 457"/>
            <p:cNvSpPr>
              <a:spLocks noChangeShapeType="1"/>
            </p:cNvSpPr>
            <p:nvPr/>
          </p:nvSpPr>
          <p:spPr bwMode="auto">
            <a:xfrm flipV="1">
              <a:off x="5368018" y="4747264"/>
              <a:ext cx="11100" cy="10566"/>
            </a:xfrm>
            <a:prstGeom prst="line">
              <a:avLst/>
            </a:prstGeom>
            <a:grpFill/>
            <a:ln w="25400">
              <a:solidFill>
                <a:srgbClr val="02020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46" name="Line 458"/>
            <p:cNvSpPr>
              <a:spLocks noChangeShapeType="1"/>
            </p:cNvSpPr>
            <p:nvPr/>
          </p:nvSpPr>
          <p:spPr bwMode="auto">
            <a:xfrm flipV="1">
              <a:off x="5342646" y="4722612"/>
              <a:ext cx="36472" cy="35218"/>
            </a:xfrm>
            <a:prstGeom prst="line">
              <a:avLst/>
            </a:prstGeom>
            <a:grpFill/>
            <a:ln w="25400">
              <a:solidFill>
                <a:srgbClr val="04040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47" name="Line 459"/>
            <p:cNvSpPr>
              <a:spLocks noChangeShapeType="1"/>
            </p:cNvSpPr>
            <p:nvPr/>
          </p:nvSpPr>
          <p:spPr bwMode="auto">
            <a:xfrm flipV="1">
              <a:off x="5317274" y="4696198"/>
              <a:ext cx="61844" cy="61632"/>
            </a:xfrm>
            <a:prstGeom prst="line">
              <a:avLst/>
            </a:prstGeom>
            <a:grpFill/>
            <a:ln w="25400">
              <a:solidFill>
                <a:srgbClr val="06060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48" name="Line 460"/>
            <p:cNvSpPr>
              <a:spLocks noChangeShapeType="1"/>
            </p:cNvSpPr>
            <p:nvPr/>
          </p:nvSpPr>
          <p:spPr bwMode="auto">
            <a:xfrm flipV="1">
              <a:off x="5317274" y="4696198"/>
              <a:ext cx="61844" cy="61632"/>
            </a:xfrm>
            <a:prstGeom prst="line">
              <a:avLst/>
            </a:prstGeom>
            <a:grpFill/>
            <a:ln w="25400">
              <a:solidFill>
                <a:srgbClr val="08080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49" name="Line 461"/>
            <p:cNvSpPr>
              <a:spLocks noChangeShapeType="1"/>
            </p:cNvSpPr>
            <p:nvPr/>
          </p:nvSpPr>
          <p:spPr bwMode="auto">
            <a:xfrm flipV="1">
              <a:off x="5293488" y="4673306"/>
              <a:ext cx="85631" cy="84524"/>
            </a:xfrm>
            <a:prstGeom prst="line">
              <a:avLst/>
            </a:prstGeom>
            <a:grpFill/>
            <a:ln w="25400">
              <a:solidFill>
                <a:srgbClr val="0A0A0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50" name="Line 462"/>
            <p:cNvSpPr>
              <a:spLocks noChangeShapeType="1"/>
            </p:cNvSpPr>
            <p:nvPr/>
          </p:nvSpPr>
          <p:spPr bwMode="auto">
            <a:xfrm flipV="1">
              <a:off x="5269702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0C0C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51" name="Line 463"/>
            <p:cNvSpPr>
              <a:spLocks noChangeShapeType="1"/>
            </p:cNvSpPr>
            <p:nvPr/>
          </p:nvSpPr>
          <p:spPr bwMode="auto">
            <a:xfrm flipV="1">
              <a:off x="5269702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0E0E0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52" name="Line 464"/>
            <p:cNvSpPr>
              <a:spLocks noChangeShapeType="1"/>
            </p:cNvSpPr>
            <p:nvPr/>
          </p:nvSpPr>
          <p:spPr bwMode="auto">
            <a:xfrm flipV="1">
              <a:off x="5241158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10101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53" name="Line 465"/>
            <p:cNvSpPr>
              <a:spLocks noChangeShapeType="1"/>
            </p:cNvSpPr>
            <p:nvPr/>
          </p:nvSpPr>
          <p:spPr bwMode="auto">
            <a:xfrm flipV="1">
              <a:off x="5217372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12121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54" name="Line 466"/>
            <p:cNvSpPr>
              <a:spLocks noChangeShapeType="1"/>
            </p:cNvSpPr>
            <p:nvPr/>
          </p:nvSpPr>
          <p:spPr bwMode="auto">
            <a:xfrm flipV="1">
              <a:off x="5192000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14141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55" name="Line 467"/>
            <p:cNvSpPr>
              <a:spLocks noChangeShapeType="1"/>
            </p:cNvSpPr>
            <p:nvPr/>
          </p:nvSpPr>
          <p:spPr bwMode="auto">
            <a:xfrm flipV="1">
              <a:off x="5192000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16161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56" name="Line 468"/>
            <p:cNvSpPr>
              <a:spLocks noChangeShapeType="1"/>
            </p:cNvSpPr>
            <p:nvPr/>
          </p:nvSpPr>
          <p:spPr bwMode="auto">
            <a:xfrm flipV="1">
              <a:off x="5168213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18181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57" name="Line 469"/>
            <p:cNvSpPr>
              <a:spLocks noChangeShapeType="1"/>
            </p:cNvSpPr>
            <p:nvPr/>
          </p:nvSpPr>
          <p:spPr bwMode="auto">
            <a:xfrm flipV="1">
              <a:off x="5144427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1A1A1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58" name="Line 470"/>
            <p:cNvSpPr>
              <a:spLocks noChangeShapeType="1"/>
            </p:cNvSpPr>
            <p:nvPr/>
          </p:nvSpPr>
          <p:spPr bwMode="auto">
            <a:xfrm flipV="1">
              <a:off x="5144427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1C1C1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59" name="Line 471"/>
            <p:cNvSpPr>
              <a:spLocks noChangeShapeType="1"/>
            </p:cNvSpPr>
            <p:nvPr/>
          </p:nvSpPr>
          <p:spPr bwMode="auto">
            <a:xfrm flipV="1">
              <a:off x="5119055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1E1E1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60" name="Line 472"/>
            <p:cNvSpPr>
              <a:spLocks noChangeShapeType="1"/>
            </p:cNvSpPr>
            <p:nvPr/>
          </p:nvSpPr>
          <p:spPr bwMode="auto">
            <a:xfrm flipV="1">
              <a:off x="5093683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21212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61" name="Line 473"/>
            <p:cNvSpPr>
              <a:spLocks noChangeShapeType="1"/>
            </p:cNvSpPr>
            <p:nvPr/>
          </p:nvSpPr>
          <p:spPr bwMode="auto">
            <a:xfrm flipV="1">
              <a:off x="5080997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23232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62" name="Line 474"/>
            <p:cNvSpPr>
              <a:spLocks noChangeShapeType="1"/>
            </p:cNvSpPr>
            <p:nvPr/>
          </p:nvSpPr>
          <p:spPr bwMode="auto">
            <a:xfrm flipV="1">
              <a:off x="5068311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25252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63" name="Line 475"/>
            <p:cNvSpPr>
              <a:spLocks noChangeShapeType="1"/>
            </p:cNvSpPr>
            <p:nvPr/>
          </p:nvSpPr>
          <p:spPr bwMode="auto">
            <a:xfrm flipV="1">
              <a:off x="5044524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27272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64" name="Line 476"/>
            <p:cNvSpPr>
              <a:spLocks noChangeShapeType="1"/>
            </p:cNvSpPr>
            <p:nvPr/>
          </p:nvSpPr>
          <p:spPr bwMode="auto">
            <a:xfrm flipV="1">
              <a:off x="5020738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29292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65" name="Line 477"/>
            <p:cNvSpPr>
              <a:spLocks noChangeShapeType="1"/>
            </p:cNvSpPr>
            <p:nvPr/>
          </p:nvSpPr>
          <p:spPr bwMode="auto">
            <a:xfrm flipV="1">
              <a:off x="5020738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2B2B2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66" name="Line 478"/>
            <p:cNvSpPr>
              <a:spLocks noChangeShapeType="1"/>
            </p:cNvSpPr>
            <p:nvPr/>
          </p:nvSpPr>
          <p:spPr bwMode="auto">
            <a:xfrm flipV="1">
              <a:off x="4995366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2D2D2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67" name="Line 479"/>
            <p:cNvSpPr>
              <a:spLocks noChangeShapeType="1"/>
            </p:cNvSpPr>
            <p:nvPr/>
          </p:nvSpPr>
          <p:spPr bwMode="auto">
            <a:xfrm flipV="1">
              <a:off x="4969994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2F2F2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68" name="Line 480"/>
            <p:cNvSpPr>
              <a:spLocks noChangeShapeType="1"/>
            </p:cNvSpPr>
            <p:nvPr/>
          </p:nvSpPr>
          <p:spPr bwMode="auto">
            <a:xfrm flipV="1">
              <a:off x="4957308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31313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69" name="Line 481"/>
            <p:cNvSpPr>
              <a:spLocks noChangeShapeType="1"/>
            </p:cNvSpPr>
            <p:nvPr/>
          </p:nvSpPr>
          <p:spPr bwMode="auto">
            <a:xfrm flipV="1">
              <a:off x="4946207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33333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70" name="Line 482"/>
            <p:cNvSpPr>
              <a:spLocks noChangeShapeType="1"/>
            </p:cNvSpPr>
            <p:nvPr/>
          </p:nvSpPr>
          <p:spPr bwMode="auto">
            <a:xfrm flipV="1">
              <a:off x="4920835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35353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71" name="Line 483"/>
            <p:cNvSpPr>
              <a:spLocks noChangeShapeType="1"/>
            </p:cNvSpPr>
            <p:nvPr/>
          </p:nvSpPr>
          <p:spPr bwMode="auto">
            <a:xfrm flipV="1">
              <a:off x="4897049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37373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72" name="Line 484"/>
            <p:cNvSpPr>
              <a:spLocks noChangeShapeType="1"/>
            </p:cNvSpPr>
            <p:nvPr/>
          </p:nvSpPr>
          <p:spPr bwMode="auto">
            <a:xfrm flipV="1">
              <a:off x="4897049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39393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73" name="Line 485"/>
            <p:cNvSpPr>
              <a:spLocks noChangeShapeType="1"/>
            </p:cNvSpPr>
            <p:nvPr/>
          </p:nvSpPr>
          <p:spPr bwMode="auto">
            <a:xfrm flipV="1">
              <a:off x="4871677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3B3B3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74" name="Line 486"/>
            <p:cNvSpPr>
              <a:spLocks noChangeShapeType="1"/>
            </p:cNvSpPr>
            <p:nvPr/>
          </p:nvSpPr>
          <p:spPr bwMode="auto">
            <a:xfrm flipV="1">
              <a:off x="4847891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3D3D3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75" name="Line 487"/>
            <p:cNvSpPr>
              <a:spLocks noChangeShapeType="1"/>
            </p:cNvSpPr>
            <p:nvPr/>
          </p:nvSpPr>
          <p:spPr bwMode="auto">
            <a:xfrm flipV="1">
              <a:off x="4835205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3F3F3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76" name="Line 488"/>
            <p:cNvSpPr>
              <a:spLocks noChangeShapeType="1"/>
            </p:cNvSpPr>
            <p:nvPr/>
          </p:nvSpPr>
          <p:spPr bwMode="auto">
            <a:xfrm flipV="1">
              <a:off x="4822519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42424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77" name="Line 489"/>
            <p:cNvSpPr>
              <a:spLocks noChangeShapeType="1"/>
            </p:cNvSpPr>
            <p:nvPr/>
          </p:nvSpPr>
          <p:spPr bwMode="auto">
            <a:xfrm flipV="1">
              <a:off x="4797147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44444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78" name="Line 490"/>
            <p:cNvSpPr>
              <a:spLocks noChangeShapeType="1"/>
            </p:cNvSpPr>
            <p:nvPr/>
          </p:nvSpPr>
          <p:spPr bwMode="auto">
            <a:xfrm flipV="1">
              <a:off x="4786046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46464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79" name="Line 491"/>
            <p:cNvSpPr>
              <a:spLocks noChangeShapeType="1"/>
            </p:cNvSpPr>
            <p:nvPr/>
          </p:nvSpPr>
          <p:spPr bwMode="auto">
            <a:xfrm flipV="1">
              <a:off x="4773360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48484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80" name="Line 492"/>
            <p:cNvSpPr>
              <a:spLocks noChangeShapeType="1"/>
            </p:cNvSpPr>
            <p:nvPr/>
          </p:nvSpPr>
          <p:spPr bwMode="auto">
            <a:xfrm flipV="1">
              <a:off x="4747988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4A4A4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81" name="Line 493"/>
            <p:cNvSpPr>
              <a:spLocks noChangeShapeType="1"/>
            </p:cNvSpPr>
            <p:nvPr/>
          </p:nvSpPr>
          <p:spPr bwMode="auto">
            <a:xfrm flipV="1">
              <a:off x="4724202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4C4C4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82" name="Line 494"/>
            <p:cNvSpPr>
              <a:spLocks noChangeShapeType="1"/>
            </p:cNvSpPr>
            <p:nvPr/>
          </p:nvSpPr>
          <p:spPr bwMode="auto">
            <a:xfrm flipV="1">
              <a:off x="4711516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4E4E4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83" name="Line 495"/>
            <p:cNvSpPr>
              <a:spLocks noChangeShapeType="1"/>
            </p:cNvSpPr>
            <p:nvPr/>
          </p:nvSpPr>
          <p:spPr bwMode="auto">
            <a:xfrm flipV="1">
              <a:off x="4698830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50505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84" name="Line 496"/>
            <p:cNvSpPr>
              <a:spLocks noChangeShapeType="1"/>
            </p:cNvSpPr>
            <p:nvPr/>
          </p:nvSpPr>
          <p:spPr bwMode="auto">
            <a:xfrm flipV="1">
              <a:off x="4673458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52525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85" name="Line 497"/>
            <p:cNvSpPr>
              <a:spLocks noChangeShapeType="1"/>
            </p:cNvSpPr>
            <p:nvPr/>
          </p:nvSpPr>
          <p:spPr bwMode="auto">
            <a:xfrm flipV="1">
              <a:off x="4662357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54545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86" name="Line 498"/>
            <p:cNvSpPr>
              <a:spLocks noChangeShapeType="1"/>
            </p:cNvSpPr>
            <p:nvPr/>
          </p:nvSpPr>
          <p:spPr bwMode="auto">
            <a:xfrm flipV="1">
              <a:off x="4649671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56565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87" name="Line 499"/>
            <p:cNvSpPr>
              <a:spLocks noChangeShapeType="1"/>
            </p:cNvSpPr>
            <p:nvPr/>
          </p:nvSpPr>
          <p:spPr bwMode="auto">
            <a:xfrm flipV="1">
              <a:off x="4625885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58585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88" name="Line 500"/>
            <p:cNvSpPr>
              <a:spLocks noChangeShapeType="1"/>
            </p:cNvSpPr>
            <p:nvPr/>
          </p:nvSpPr>
          <p:spPr bwMode="auto">
            <a:xfrm flipV="1">
              <a:off x="4613199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5A5A5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89" name="Line 501"/>
            <p:cNvSpPr>
              <a:spLocks noChangeShapeType="1"/>
            </p:cNvSpPr>
            <p:nvPr/>
          </p:nvSpPr>
          <p:spPr bwMode="auto">
            <a:xfrm flipV="1">
              <a:off x="4587827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5C5C5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90" name="Line 502"/>
            <p:cNvSpPr>
              <a:spLocks noChangeShapeType="1"/>
            </p:cNvSpPr>
            <p:nvPr/>
          </p:nvSpPr>
          <p:spPr bwMode="auto">
            <a:xfrm flipV="1">
              <a:off x="4575141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5E5E5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91" name="Line 503"/>
            <p:cNvSpPr>
              <a:spLocks noChangeShapeType="1"/>
            </p:cNvSpPr>
            <p:nvPr/>
          </p:nvSpPr>
          <p:spPr bwMode="auto">
            <a:xfrm flipV="1">
              <a:off x="4549769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61616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92" name="Line 504"/>
            <p:cNvSpPr>
              <a:spLocks noChangeShapeType="1"/>
            </p:cNvSpPr>
            <p:nvPr/>
          </p:nvSpPr>
          <p:spPr bwMode="auto">
            <a:xfrm flipV="1">
              <a:off x="4538668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63636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93" name="Line 505"/>
            <p:cNvSpPr>
              <a:spLocks noChangeShapeType="1"/>
            </p:cNvSpPr>
            <p:nvPr/>
          </p:nvSpPr>
          <p:spPr bwMode="auto">
            <a:xfrm flipV="1">
              <a:off x="4524397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65656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94" name="Line 506"/>
            <p:cNvSpPr>
              <a:spLocks noChangeShapeType="1"/>
            </p:cNvSpPr>
            <p:nvPr/>
          </p:nvSpPr>
          <p:spPr bwMode="auto">
            <a:xfrm flipV="1">
              <a:off x="4499025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67676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95" name="Line 507"/>
            <p:cNvSpPr>
              <a:spLocks noChangeShapeType="1"/>
            </p:cNvSpPr>
            <p:nvPr/>
          </p:nvSpPr>
          <p:spPr bwMode="auto">
            <a:xfrm flipV="1">
              <a:off x="4486339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69696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96" name="Line 508"/>
            <p:cNvSpPr>
              <a:spLocks noChangeShapeType="1"/>
            </p:cNvSpPr>
            <p:nvPr/>
          </p:nvSpPr>
          <p:spPr bwMode="auto">
            <a:xfrm flipV="1">
              <a:off x="4462552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6B6B6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97" name="Line 509"/>
            <p:cNvSpPr>
              <a:spLocks noChangeShapeType="1"/>
            </p:cNvSpPr>
            <p:nvPr/>
          </p:nvSpPr>
          <p:spPr bwMode="auto">
            <a:xfrm flipV="1">
              <a:off x="4449866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6D6D6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98" name="Line 510"/>
            <p:cNvSpPr>
              <a:spLocks noChangeShapeType="1"/>
            </p:cNvSpPr>
            <p:nvPr/>
          </p:nvSpPr>
          <p:spPr bwMode="auto">
            <a:xfrm flipV="1">
              <a:off x="4424494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6F6F6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99" name="Line 511"/>
            <p:cNvSpPr>
              <a:spLocks noChangeShapeType="1"/>
            </p:cNvSpPr>
            <p:nvPr/>
          </p:nvSpPr>
          <p:spPr bwMode="auto">
            <a:xfrm flipV="1">
              <a:off x="4411808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71717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00" name="Line 512"/>
            <p:cNvSpPr>
              <a:spLocks noChangeShapeType="1"/>
            </p:cNvSpPr>
            <p:nvPr/>
          </p:nvSpPr>
          <p:spPr bwMode="auto">
            <a:xfrm flipV="1">
              <a:off x="4400708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73737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01" name="Line 513"/>
            <p:cNvSpPr>
              <a:spLocks noChangeShapeType="1"/>
            </p:cNvSpPr>
            <p:nvPr/>
          </p:nvSpPr>
          <p:spPr bwMode="auto">
            <a:xfrm flipV="1">
              <a:off x="4376921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75757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02" name="Line 514"/>
            <p:cNvSpPr>
              <a:spLocks noChangeShapeType="1"/>
            </p:cNvSpPr>
            <p:nvPr/>
          </p:nvSpPr>
          <p:spPr bwMode="auto">
            <a:xfrm flipV="1">
              <a:off x="4364235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77777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03" name="Line 515"/>
            <p:cNvSpPr>
              <a:spLocks noChangeShapeType="1"/>
            </p:cNvSpPr>
            <p:nvPr/>
          </p:nvSpPr>
          <p:spPr bwMode="auto">
            <a:xfrm flipV="1">
              <a:off x="4338863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79797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04" name="Line 516"/>
            <p:cNvSpPr>
              <a:spLocks noChangeShapeType="1"/>
            </p:cNvSpPr>
            <p:nvPr/>
          </p:nvSpPr>
          <p:spPr bwMode="auto">
            <a:xfrm flipV="1">
              <a:off x="4326177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7B7B7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05" name="Line 517"/>
            <p:cNvSpPr>
              <a:spLocks noChangeShapeType="1"/>
            </p:cNvSpPr>
            <p:nvPr/>
          </p:nvSpPr>
          <p:spPr bwMode="auto">
            <a:xfrm flipV="1">
              <a:off x="4313491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7D7D7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06" name="Line 518"/>
            <p:cNvSpPr>
              <a:spLocks noChangeShapeType="1"/>
            </p:cNvSpPr>
            <p:nvPr/>
          </p:nvSpPr>
          <p:spPr bwMode="auto">
            <a:xfrm flipV="1">
              <a:off x="4289705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7F7F7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07" name="Line 519"/>
            <p:cNvSpPr>
              <a:spLocks noChangeShapeType="1"/>
            </p:cNvSpPr>
            <p:nvPr/>
          </p:nvSpPr>
          <p:spPr bwMode="auto">
            <a:xfrm flipV="1">
              <a:off x="4277019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82828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08" name="Line 520"/>
            <p:cNvSpPr>
              <a:spLocks noChangeShapeType="1"/>
            </p:cNvSpPr>
            <p:nvPr/>
          </p:nvSpPr>
          <p:spPr bwMode="auto">
            <a:xfrm flipV="1">
              <a:off x="4253233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84848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09" name="Line 521"/>
            <p:cNvSpPr>
              <a:spLocks noChangeShapeType="1"/>
            </p:cNvSpPr>
            <p:nvPr/>
          </p:nvSpPr>
          <p:spPr bwMode="auto">
            <a:xfrm flipV="1">
              <a:off x="4240546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86868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10" name="Line 522"/>
            <p:cNvSpPr>
              <a:spLocks noChangeShapeType="1"/>
            </p:cNvSpPr>
            <p:nvPr/>
          </p:nvSpPr>
          <p:spPr bwMode="auto">
            <a:xfrm flipV="1">
              <a:off x="4227860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88888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11" name="Line 523"/>
            <p:cNvSpPr>
              <a:spLocks noChangeShapeType="1"/>
            </p:cNvSpPr>
            <p:nvPr/>
          </p:nvSpPr>
          <p:spPr bwMode="auto">
            <a:xfrm flipV="1">
              <a:off x="4202488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8A8A8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12" name="Line 524"/>
            <p:cNvSpPr>
              <a:spLocks noChangeShapeType="1"/>
            </p:cNvSpPr>
            <p:nvPr/>
          </p:nvSpPr>
          <p:spPr bwMode="auto">
            <a:xfrm flipV="1">
              <a:off x="4189802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8C8C8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13" name="Line 525"/>
            <p:cNvSpPr>
              <a:spLocks noChangeShapeType="1"/>
            </p:cNvSpPr>
            <p:nvPr/>
          </p:nvSpPr>
          <p:spPr bwMode="auto">
            <a:xfrm flipV="1">
              <a:off x="4166016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8E8E8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14" name="Line 526"/>
            <p:cNvSpPr>
              <a:spLocks noChangeShapeType="1"/>
            </p:cNvSpPr>
            <p:nvPr/>
          </p:nvSpPr>
          <p:spPr bwMode="auto">
            <a:xfrm flipV="1">
              <a:off x="4153330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90909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15" name="Line 527"/>
            <p:cNvSpPr>
              <a:spLocks noChangeShapeType="1"/>
            </p:cNvSpPr>
            <p:nvPr/>
          </p:nvSpPr>
          <p:spPr bwMode="auto">
            <a:xfrm flipV="1">
              <a:off x="4142230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92929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16" name="Line 528"/>
            <p:cNvSpPr>
              <a:spLocks noChangeShapeType="1"/>
            </p:cNvSpPr>
            <p:nvPr/>
          </p:nvSpPr>
          <p:spPr bwMode="auto">
            <a:xfrm flipV="1">
              <a:off x="4116858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94949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17" name="Line 529"/>
            <p:cNvSpPr>
              <a:spLocks noChangeShapeType="1"/>
            </p:cNvSpPr>
            <p:nvPr/>
          </p:nvSpPr>
          <p:spPr bwMode="auto">
            <a:xfrm flipV="1">
              <a:off x="4104172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96969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18" name="Line 530"/>
            <p:cNvSpPr>
              <a:spLocks noChangeShapeType="1"/>
            </p:cNvSpPr>
            <p:nvPr/>
          </p:nvSpPr>
          <p:spPr bwMode="auto">
            <a:xfrm flipV="1">
              <a:off x="4080385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98989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19" name="Line 531"/>
            <p:cNvSpPr>
              <a:spLocks noChangeShapeType="1"/>
            </p:cNvSpPr>
            <p:nvPr/>
          </p:nvSpPr>
          <p:spPr bwMode="auto">
            <a:xfrm flipV="1">
              <a:off x="4067699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9A9A9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20" name="Line 532"/>
            <p:cNvSpPr>
              <a:spLocks noChangeShapeType="1"/>
            </p:cNvSpPr>
            <p:nvPr/>
          </p:nvSpPr>
          <p:spPr bwMode="auto">
            <a:xfrm flipV="1">
              <a:off x="4042327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9C9C9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21" name="Line 533"/>
            <p:cNvSpPr>
              <a:spLocks noChangeShapeType="1"/>
            </p:cNvSpPr>
            <p:nvPr/>
          </p:nvSpPr>
          <p:spPr bwMode="auto">
            <a:xfrm flipV="1">
              <a:off x="4029641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9E9E9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22" name="Line 534"/>
            <p:cNvSpPr>
              <a:spLocks noChangeShapeType="1"/>
            </p:cNvSpPr>
            <p:nvPr/>
          </p:nvSpPr>
          <p:spPr bwMode="auto">
            <a:xfrm flipV="1">
              <a:off x="4018541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A1A1A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23" name="Line 535"/>
            <p:cNvSpPr>
              <a:spLocks noChangeShapeType="1"/>
            </p:cNvSpPr>
            <p:nvPr/>
          </p:nvSpPr>
          <p:spPr bwMode="auto">
            <a:xfrm flipV="1">
              <a:off x="3993169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A3A3A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24" name="Line 536"/>
            <p:cNvSpPr>
              <a:spLocks noChangeShapeType="1"/>
            </p:cNvSpPr>
            <p:nvPr/>
          </p:nvSpPr>
          <p:spPr bwMode="auto">
            <a:xfrm flipV="1">
              <a:off x="3980483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A5A5A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25" name="Line 537"/>
            <p:cNvSpPr>
              <a:spLocks noChangeShapeType="1"/>
            </p:cNvSpPr>
            <p:nvPr/>
          </p:nvSpPr>
          <p:spPr bwMode="auto">
            <a:xfrm flipV="1">
              <a:off x="3956696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A7A7A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26" name="Line 538"/>
            <p:cNvSpPr>
              <a:spLocks noChangeShapeType="1"/>
            </p:cNvSpPr>
            <p:nvPr/>
          </p:nvSpPr>
          <p:spPr bwMode="auto">
            <a:xfrm flipV="1">
              <a:off x="3944010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A9A9A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27" name="Line 539"/>
            <p:cNvSpPr>
              <a:spLocks noChangeShapeType="1"/>
            </p:cNvSpPr>
            <p:nvPr/>
          </p:nvSpPr>
          <p:spPr bwMode="auto">
            <a:xfrm flipV="1">
              <a:off x="3918638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ABABA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28" name="Line 540"/>
            <p:cNvSpPr>
              <a:spLocks noChangeShapeType="1"/>
            </p:cNvSpPr>
            <p:nvPr/>
          </p:nvSpPr>
          <p:spPr bwMode="auto">
            <a:xfrm flipV="1">
              <a:off x="3905952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ADADA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29" name="Line 541"/>
            <p:cNvSpPr>
              <a:spLocks noChangeShapeType="1"/>
            </p:cNvSpPr>
            <p:nvPr/>
          </p:nvSpPr>
          <p:spPr bwMode="auto">
            <a:xfrm flipV="1">
              <a:off x="3894852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AFAFA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30" name="Line 542"/>
            <p:cNvSpPr>
              <a:spLocks noChangeShapeType="1"/>
            </p:cNvSpPr>
            <p:nvPr/>
          </p:nvSpPr>
          <p:spPr bwMode="auto">
            <a:xfrm flipV="1">
              <a:off x="3869480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B1B1B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31" name="Line 543"/>
            <p:cNvSpPr>
              <a:spLocks noChangeShapeType="1"/>
            </p:cNvSpPr>
            <p:nvPr/>
          </p:nvSpPr>
          <p:spPr bwMode="auto">
            <a:xfrm flipV="1">
              <a:off x="3858379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B3B3B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32" name="Line 544"/>
            <p:cNvSpPr>
              <a:spLocks noChangeShapeType="1"/>
            </p:cNvSpPr>
            <p:nvPr/>
          </p:nvSpPr>
          <p:spPr bwMode="auto">
            <a:xfrm flipV="1">
              <a:off x="3845693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B5B5B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33" name="Line 545"/>
            <p:cNvSpPr>
              <a:spLocks noChangeShapeType="1"/>
            </p:cNvSpPr>
            <p:nvPr/>
          </p:nvSpPr>
          <p:spPr bwMode="auto">
            <a:xfrm flipV="1">
              <a:off x="3820321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B7B7B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34" name="Line 546"/>
            <p:cNvSpPr>
              <a:spLocks noChangeShapeType="1"/>
            </p:cNvSpPr>
            <p:nvPr/>
          </p:nvSpPr>
          <p:spPr bwMode="auto">
            <a:xfrm flipV="1">
              <a:off x="3793364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B9B9B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35" name="Line 547"/>
            <p:cNvSpPr>
              <a:spLocks noChangeShapeType="1"/>
            </p:cNvSpPr>
            <p:nvPr/>
          </p:nvSpPr>
          <p:spPr bwMode="auto">
            <a:xfrm flipV="1">
              <a:off x="3780677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BBBBB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36" name="Line 548"/>
            <p:cNvSpPr>
              <a:spLocks noChangeShapeType="1"/>
            </p:cNvSpPr>
            <p:nvPr/>
          </p:nvSpPr>
          <p:spPr bwMode="auto">
            <a:xfrm flipV="1">
              <a:off x="3769577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BDBDB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37" name="Line 549"/>
            <p:cNvSpPr>
              <a:spLocks noChangeShapeType="1"/>
            </p:cNvSpPr>
            <p:nvPr/>
          </p:nvSpPr>
          <p:spPr bwMode="auto">
            <a:xfrm flipV="1">
              <a:off x="3744205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BFBFB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38" name="Line 550"/>
            <p:cNvSpPr>
              <a:spLocks noChangeShapeType="1"/>
            </p:cNvSpPr>
            <p:nvPr/>
          </p:nvSpPr>
          <p:spPr bwMode="auto">
            <a:xfrm flipV="1">
              <a:off x="3733105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C2C2C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39" name="Line 551"/>
            <p:cNvSpPr>
              <a:spLocks noChangeShapeType="1"/>
            </p:cNvSpPr>
            <p:nvPr/>
          </p:nvSpPr>
          <p:spPr bwMode="auto">
            <a:xfrm flipV="1">
              <a:off x="3720419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C4C4C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40" name="Line 552"/>
            <p:cNvSpPr>
              <a:spLocks noChangeShapeType="1"/>
            </p:cNvSpPr>
            <p:nvPr/>
          </p:nvSpPr>
          <p:spPr bwMode="auto">
            <a:xfrm flipV="1">
              <a:off x="3695047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C6C6C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41" name="Line 553"/>
            <p:cNvSpPr>
              <a:spLocks noChangeShapeType="1"/>
            </p:cNvSpPr>
            <p:nvPr/>
          </p:nvSpPr>
          <p:spPr bwMode="auto">
            <a:xfrm flipV="1">
              <a:off x="3669675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C8C8C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42" name="Line 554"/>
            <p:cNvSpPr>
              <a:spLocks noChangeShapeType="1"/>
            </p:cNvSpPr>
            <p:nvPr/>
          </p:nvSpPr>
          <p:spPr bwMode="auto">
            <a:xfrm flipV="1">
              <a:off x="3669675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CACAC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43" name="Line 555"/>
            <p:cNvSpPr>
              <a:spLocks noChangeShapeType="1"/>
            </p:cNvSpPr>
            <p:nvPr/>
          </p:nvSpPr>
          <p:spPr bwMode="auto">
            <a:xfrm flipV="1">
              <a:off x="3644303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CCCC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44" name="Line 556"/>
            <p:cNvSpPr>
              <a:spLocks noChangeShapeType="1"/>
            </p:cNvSpPr>
            <p:nvPr/>
          </p:nvSpPr>
          <p:spPr bwMode="auto">
            <a:xfrm flipV="1">
              <a:off x="3622102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45" name="Line 557"/>
            <p:cNvSpPr>
              <a:spLocks noChangeShapeType="1"/>
            </p:cNvSpPr>
            <p:nvPr/>
          </p:nvSpPr>
          <p:spPr bwMode="auto">
            <a:xfrm flipV="1">
              <a:off x="3609416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D0D0D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46" name="Line 558"/>
            <p:cNvSpPr>
              <a:spLocks noChangeShapeType="1"/>
            </p:cNvSpPr>
            <p:nvPr/>
          </p:nvSpPr>
          <p:spPr bwMode="auto">
            <a:xfrm flipV="1">
              <a:off x="3596730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D2D2D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47" name="Line 559"/>
            <p:cNvSpPr>
              <a:spLocks noChangeShapeType="1"/>
            </p:cNvSpPr>
            <p:nvPr/>
          </p:nvSpPr>
          <p:spPr bwMode="auto">
            <a:xfrm flipV="1">
              <a:off x="3571358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D4D4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48" name="Line 560"/>
            <p:cNvSpPr>
              <a:spLocks noChangeShapeType="1"/>
            </p:cNvSpPr>
            <p:nvPr/>
          </p:nvSpPr>
          <p:spPr bwMode="auto">
            <a:xfrm flipV="1">
              <a:off x="3545986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D6D6D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49" name="Line 561"/>
            <p:cNvSpPr>
              <a:spLocks noChangeShapeType="1"/>
            </p:cNvSpPr>
            <p:nvPr/>
          </p:nvSpPr>
          <p:spPr bwMode="auto">
            <a:xfrm flipV="1">
              <a:off x="3545986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D8D8D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50" name="Line 562"/>
            <p:cNvSpPr>
              <a:spLocks noChangeShapeType="1"/>
            </p:cNvSpPr>
            <p:nvPr/>
          </p:nvSpPr>
          <p:spPr bwMode="auto">
            <a:xfrm flipV="1">
              <a:off x="3522199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DADAD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51" name="Line 563"/>
            <p:cNvSpPr>
              <a:spLocks noChangeShapeType="1"/>
            </p:cNvSpPr>
            <p:nvPr/>
          </p:nvSpPr>
          <p:spPr bwMode="auto">
            <a:xfrm flipV="1">
              <a:off x="3496827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DCDCD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52" name="Line 564"/>
            <p:cNvSpPr>
              <a:spLocks noChangeShapeType="1"/>
            </p:cNvSpPr>
            <p:nvPr/>
          </p:nvSpPr>
          <p:spPr bwMode="auto">
            <a:xfrm flipV="1">
              <a:off x="3484141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DEDED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53" name="Line 565"/>
            <p:cNvSpPr>
              <a:spLocks noChangeShapeType="1"/>
            </p:cNvSpPr>
            <p:nvPr/>
          </p:nvSpPr>
          <p:spPr bwMode="auto">
            <a:xfrm flipV="1">
              <a:off x="3473041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E1E1E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54" name="Line 566"/>
            <p:cNvSpPr>
              <a:spLocks noChangeShapeType="1"/>
            </p:cNvSpPr>
            <p:nvPr/>
          </p:nvSpPr>
          <p:spPr bwMode="auto">
            <a:xfrm flipV="1">
              <a:off x="3447669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E3E3E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55" name="Line 567"/>
            <p:cNvSpPr>
              <a:spLocks noChangeShapeType="1"/>
            </p:cNvSpPr>
            <p:nvPr/>
          </p:nvSpPr>
          <p:spPr bwMode="auto">
            <a:xfrm flipV="1">
              <a:off x="3423883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E5E5E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56" name="Line 568"/>
            <p:cNvSpPr>
              <a:spLocks noChangeShapeType="1"/>
            </p:cNvSpPr>
            <p:nvPr/>
          </p:nvSpPr>
          <p:spPr bwMode="auto">
            <a:xfrm flipV="1">
              <a:off x="3423883" y="4671545"/>
              <a:ext cx="85631" cy="86285"/>
            </a:xfrm>
            <a:prstGeom prst="line">
              <a:avLst/>
            </a:prstGeom>
            <a:grpFill/>
            <a:ln w="25400">
              <a:solidFill>
                <a:srgbClr val="E7E7E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57" name="Line 569"/>
            <p:cNvSpPr>
              <a:spLocks noChangeShapeType="1"/>
            </p:cNvSpPr>
            <p:nvPr/>
          </p:nvSpPr>
          <p:spPr bwMode="auto">
            <a:xfrm flipV="1">
              <a:off x="3422297" y="4671545"/>
              <a:ext cx="60259" cy="61632"/>
            </a:xfrm>
            <a:prstGeom prst="line">
              <a:avLst/>
            </a:prstGeom>
            <a:grpFill/>
            <a:ln w="25400">
              <a:solidFill>
                <a:srgbClr val="E9E9E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58" name="Line 570"/>
            <p:cNvSpPr>
              <a:spLocks noChangeShapeType="1"/>
            </p:cNvSpPr>
            <p:nvPr/>
          </p:nvSpPr>
          <p:spPr bwMode="auto">
            <a:xfrm flipV="1">
              <a:off x="3422297" y="4671545"/>
              <a:ext cx="38058" cy="38740"/>
            </a:xfrm>
            <a:prstGeom prst="line">
              <a:avLst/>
            </a:prstGeom>
            <a:grpFill/>
            <a:ln w="25400">
              <a:solidFill>
                <a:srgbClr val="EBEBE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59" name="Line 571"/>
            <p:cNvSpPr>
              <a:spLocks noChangeShapeType="1"/>
            </p:cNvSpPr>
            <p:nvPr/>
          </p:nvSpPr>
          <p:spPr bwMode="auto">
            <a:xfrm flipV="1">
              <a:off x="3422297" y="4671545"/>
              <a:ext cx="38058" cy="38740"/>
            </a:xfrm>
            <a:prstGeom prst="line">
              <a:avLst/>
            </a:prstGeom>
            <a:grpFill/>
            <a:ln w="25400">
              <a:solidFill>
                <a:srgbClr val="EDEDE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60" name="Line 572"/>
            <p:cNvSpPr>
              <a:spLocks noChangeShapeType="1"/>
            </p:cNvSpPr>
            <p:nvPr/>
          </p:nvSpPr>
          <p:spPr bwMode="auto">
            <a:xfrm flipV="1">
              <a:off x="3422297" y="4671545"/>
              <a:ext cx="12686" cy="14087"/>
            </a:xfrm>
            <a:prstGeom prst="line">
              <a:avLst/>
            </a:prstGeom>
            <a:grpFill/>
            <a:ln w="25400">
              <a:solidFill>
                <a:srgbClr val="EFEFE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61" name="Freeform 573"/>
            <p:cNvSpPr>
              <a:spLocks/>
            </p:cNvSpPr>
            <p:nvPr/>
          </p:nvSpPr>
          <p:spPr bwMode="auto">
            <a:xfrm>
              <a:off x="3385824" y="4671545"/>
              <a:ext cx="1993294" cy="8628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109" y="49"/>
                </a:cxn>
                <a:cxn ang="0">
                  <a:pos x="1257" y="0"/>
                </a:cxn>
                <a:cxn ang="0">
                  <a:pos x="180" y="0"/>
                </a:cxn>
                <a:cxn ang="0">
                  <a:pos x="0" y="49"/>
                </a:cxn>
              </a:cxnLst>
              <a:rect l="0" t="0" r="r" b="b"/>
              <a:pathLst>
                <a:path w="1257" h="49">
                  <a:moveTo>
                    <a:pt x="0" y="49"/>
                  </a:moveTo>
                  <a:lnTo>
                    <a:pt x="1109" y="49"/>
                  </a:lnTo>
                  <a:lnTo>
                    <a:pt x="1257" y="0"/>
                  </a:lnTo>
                  <a:lnTo>
                    <a:pt x="180" y="0"/>
                  </a:lnTo>
                  <a:lnTo>
                    <a:pt x="0" y="49"/>
                  </a:lnTo>
                  <a:close/>
                </a:path>
              </a:pathLst>
            </a:custGeom>
            <a:grp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62" name="Line 574"/>
            <p:cNvSpPr>
              <a:spLocks noChangeShapeType="1"/>
            </p:cNvSpPr>
            <p:nvPr/>
          </p:nvSpPr>
          <p:spPr bwMode="auto">
            <a:xfrm>
              <a:off x="4029641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63" name="Line 575"/>
            <p:cNvSpPr>
              <a:spLocks noChangeShapeType="1"/>
            </p:cNvSpPr>
            <p:nvPr/>
          </p:nvSpPr>
          <p:spPr bwMode="auto">
            <a:xfrm>
              <a:off x="4042327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0B0B0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64" name="Line 576"/>
            <p:cNvSpPr>
              <a:spLocks noChangeShapeType="1"/>
            </p:cNvSpPr>
            <p:nvPr/>
          </p:nvSpPr>
          <p:spPr bwMode="auto">
            <a:xfrm>
              <a:off x="4055013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17171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65" name="Line 577"/>
            <p:cNvSpPr>
              <a:spLocks noChangeShapeType="1"/>
            </p:cNvSpPr>
            <p:nvPr/>
          </p:nvSpPr>
          <p:spPr bwMode="auto">
            <a:xfrm>
              <a:off x="4066113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22222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66" name="Line 578"/>
            <p:cNvSpPr>
              <a:spLocks noChangeShapeType="1"/>
            </p:cNvSpPr>
            <p:nvPr/>
          </p:nvSpPr>
          <p:spPr bwMode="auto">
            <a:xfrm>
              <a:off x="4078799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2E2E2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67" name="Line 579"/>
            <p:cNvSpPr>
              <a:spLocks noChangeShapeType="1"/>
            </p:cNvSpPr>
            <p:nvPr/>
          </p:nvSpPr>
          <p:spPr bwMode="auto">
            <a:xfrm>
              <a:off x="4091485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3A3A3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68" name="Line 580"/>
            <p:cNvSpPr>
              <a:spLocks noChangeShapeType="1"/>
            </p:cNvSpPr>
            <p:nvPr/>
          </p:nvSpPr>
          <p:spPr bwMode="auto">
            <a:xfrm>
              <a:off x="4104172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45454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69" name="Line 581"/>
            <p:cNvSpPr>
              <a:spLocks noChangeShapeType="1"/>
            </p:cNvSpPr>
            <p:nvPr/>
          </p:nvSpPr>
          <p:spPr bwMode="auto">
            <a:xfrm>
              <a:off x="4116858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51515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70" name="Line 582"/>
            <p:cNvSpPr>
              <a:spLocks noChangeShapeType="1"/>
            </p:cNvSpPr>
            <p:nvPr/>
          </p:nvSpPr>
          <p:spPr bwMode="auto">
            <a:xfrm>
              <a:off x="4127958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5D5D5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71" name="Line 583"/>
            <p:cNvSpPr>
              <a:spLocks noChangeShapeType="1"/>
            </p:cNvSpPr>
            <p:nvPr/>
          </p:nvSpPr>
          <p:spPr bwMode="auto">
            <a:xfrm>
              <a:off x="4140644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68686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72" name="Line 584"/>
            <p:cNvSpPr>
              <a:spLocks noChangeShapeType="1"/>
            </p:cNvSpPr>
            <p:nvPr/>
          </p:nvSpPr>
          <p:spPr bwMode="auto">
            <a:xfrm>
              <a:off x="4153330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74747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73" name="Line 585"/>
            <p:cNvSpPr>
              <a:spLocks noChangeShapeType="1"/>
            </p:cNvSpPr>
            <p:nvPr/>
          </p:nvSpPr>
          <p:spPr bwMode="auto">
            <a:xfrm>
              <a:off x="4166016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7F7F7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74" name="Line 586"/>
            <p:cNvSpPr>
              <a:spLocks noChangeShapeType="1"/>
            </p:cNvSpPr>
            <p:nvPr/>
          </p:nvSpPr>
          <p:spPr bwMode="auto">
            <a:xfrm>
              <a:off x="4178702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8B8B8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75" name="Line 587"/>
            <p:cNvSpPr>
              <a:spLocks noChangeShapeType="1"/>
            </p:cNvSpPr>
            <p:nvPr/>
          </p:nvSpPr>
          <p:spPr bwMode="auto">
            <a:xfrm>
              <a:off x="4189802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97979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76" name="Line 588"/>
            <p:cNvSpPr>
              <a:spLocks noChangeShapeType="1"/>
            </p:cNvSpPr>
            <p:nvPr/>
          </p:nvSpPr>
          <p:spPr bwMode="auto">
            <a:xfrm>
              <a:off x="4202488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A2A2A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77" name="Line 589"/>
            <p:cNvSpPr>
              <a:spLocks noChangeShapeType="1"/>
            </p:cNvSpPr>
            <p:nvPr/>
          </p:nvSpPr>
          <p:spPr bwMode="auto">
            <a:xfrm>
              <a:off x="4215174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AEAEA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78" name="Line 590"/>
            <p:cNvSpPr>
              <a:spLocks noChangeShapeType="1"/>
            </p:cNvSpPr>
            <p:nvPr/>
          </p:nvSpPr>
          <p:spPr bwMode="auto">
            <a:xfrm>
              <a:off x="4227860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BABAB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79" name="Line 591"/>
            <p:cNvSpPr>
              <a:spLocks noChangeShapeType="1"/>
            </p:cNvSpPr>
            <p:nvPr/>
          </p:nvSpPr>
          <p:spPr bwMode="auto">
            <a:xfrm>
              <a:off x="4240546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C5C5C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80" name="Line 592"/>
            <p:cNvSpPr>
              <a:spLocks noChangeShapeType="1"/>
            </p:cNvSpPr>
            <p:nvPr/>
          </p:nvSpPr>
          <p:spPr bwMode="auto">
            <a:xfrm>
              <a:off x="4253233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D1D1D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81" name="Line 593"/>
            <p:cNvSpPr>
              <a:spLocks noChangeShapeType="1"/>
            </p:cNvSpPr>
            <p:nvPr/>
          </p:nvSpPr>
          <p:spPr bwMode="auto">
            <a:xfrm>
              <a:off x="4264333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DDDD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82" name="Line 594"/>
            <p:cNvSpPr>
              <a:spLocks noChangeShapeType="1"/>
            </p:cNvSpPr>
            <p:nvPr/>
          </p:nvSpPr>
          <p:spPr bwMode="auto">
            <a:xfrm>
              <a:off x="4277019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E8E8E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83" name="Line 595"/>
            <p:cNvSpPr>
              <a:spLocks noChangeShapeType="1"/>
            </p:cNvSpPr>
            <p:nvPr/>
          </p:nvSpPr>
          <p:spPr bwMode="auto">
            <a:xfrm>
              <a:off x="4289705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F4F4F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84" name="Line 596"/>
            <p:cNvSpPr>
              <a:spLocks noChangeShapeType="1"/>
            </p:cNvSpPr>
            <p:nvPr/>
          </p:nvSpPr>
          <p:spPr bwMode="auto">
            <a:xfrm>
              <a:off x="4302391" y="4472560"/>
              <a:ext cx="1586" cy="248290"/>
            </a:xfrm>
            <a:prstGeom prst="line">
              <a:avLst/>
            </a:prstGeom>
            <a:grpFill/>
            <a:ln w="36513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85" name="Arc 597"/>
            <p:cNvSpPr>
              <a:spLocks/>
            </p:cNvSpPr>
            <p:nvPr/>
          </p:nvSpPr>
          <p:spPr bwMode="auto">
            <a:xfrm>
              <a:off x="4023298" y="4479604"/>
              <a:ext cx="279093" cy="24829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460 h 21600"/>
                <a:gd name="T2" fmla="*/ 21600 w 21600"/>
                <a:gd name="T3" fmla="*/ 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460"/>
                  </a:moveTo>
                  <a:cubicBezTo>
                    <a:pt x="77" y="9585"/>
                    <a:pt x="9725" y="-1"/>
                    <a:pt x="21600" y="-1"/>
                  </a:cubicBezTo>
                </a:path>
                <a:path w="21600" h="21600" stroke="0" extrusionOk="0">
                  <a:moveTo>
                    <a:pt x="0" y="21460"/>
                  </a:moveTo>
                  <a:cubicBezTo>
                    <a:pt x="77" y="9585"/>
                    <a:pt x="9725" y="-1"/>
                    <a:pt x="21600" y="-1"/>
                  </a:cubicBezTo>
                  <a:lnTo>
                    <a:pt x="21600" y="2160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86" name="Line 598"/>
            <p:cNvSpPr>
              <a:spLocks noChangeShapeType="1"/>
            </p:cNvSpPr>
            <p:nvPr/>
          </p:nvSpPr>
          <p:spPr bwMode="auto">
            <a:xfrm>
              <a:off x="4302391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87" name="Line 599"/>
            <p:cNvSpPr>
              <a:spLocks noChangeShapeType="1"/>
            </p:cNvSpPr>
            <p:nvPr/>
          </p:nvSpPr>
          <p:spPr bwMode="auto">
            <a:xfrm>
              <a:off x="4315077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F3F3F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88" name="Line 600"/>
            <p:cNvSpPr>
              <a:spLocks noChangeShapeType="1"/>
            </p:cNvSpPr>
            <p:nvPr/>
          </p:nvSpPr>
          <p:spPr bwMode="auto">
            <a:xfrm>
              <a:off x="4326177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E7E7E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89" name="Line 601"/>
            <p:cNvSpPr>
              <a:spLocks noChangeShapeType="1"/>
            </p:cNvSpPr>
            <p:nvPr/>
          </p:nvSpPr>
          <p:spPr bwMode="auto">
            <a:xfrm>
              <a:off x="4338863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DBDBD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90" name="Line 602"/>
            <p:cNvSpPr>
              <a:spLocks noChangeShapeType="1"/>
            </p:cNvSpPr>
            <p:nvPr/>
          </p:nvSpPr>
          <p:spPr bwMode="auto">
            <a:xfrm>
              <a:off x="4351549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CFCFC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91" name="Line 603"/>
            <p:cNvSpPr>
              <a:spLocks noChangeShapeType="1"/>
            </p:cNvSpPr>
            <p:nvPr/>
          </p:nvSpPr>
          <p:spPr bwMode="auto">
            <a:xfrm>
              <a:off x="4364235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C3C3C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92" name="Line 604"/>
            <p:cNvSpPr>
              <a:spLocks noChangeShapeType="1"/>
            </p:cNvSpPr>
            <p:nvPr/>
          </p:nvSpPr>
          <p:spPr bwMode="auto">
            <a:xfrm>
              <a:off x="4376921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B6B6B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93" name="Line 605"/>
            <p:cNvSpPr>
              <a:spLocks noChangeShapeType="1"/>
            </p:cNvSpPr>
            <p:nvPr/>
          </p:nvSpPr>
          <p:spPr bwMode="auto">
            <a:xfrm>
              <a:off x="4388022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94" name="Line 606"/>
            <p:cNvSpPr>
              <a:spLocks noChangeShapeType="1"/>
            </p:cNvSpPr>
            <p:nvPr/>
          </p:nvSpPr>
          <p:spPr bwMode="auto">
            <a:xfrm>
              <a:off x="4400708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9E9E9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95" name="Line 607"/>
            <p:cNvSpPr>
              <a:spLocks noChangeShapeType="1"/>
            </p:cNvSpPr>
            <p:nvPr/>
          </p:nvSpPr>
          <p:spPr bwMode="auto">
            <a:xfrm>
              <a:off x="4413394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92929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96" name="Line 608"/>
            <p:cNvSpPr>
              <a:spLocks noChangeShapeType="1"/>
            </p:cNvSpPr>
            <p:nvPr/>
          </p:nvSpPr>
          <p:spPr bwMode="auto">
            <a:xfrm>
              <a:off x="4426080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86868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97" name="Line 609"/>
            <p:cNvSpPr>
              <a:spLocks noChangeShapeType="1"/>
            </p:cNvSpPr>
            <p:nvPr/>
          </p:nvSpPr>
          <p:spPr bwMode="auto">
            <a:xfrm>
              <a:off x="4438766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79797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98" name="Line 610"/>
            <p:cNvSpPr>
              <a:spLocks noChangeShapeType="1"/>
            </p:cNvSpPr>
            <p:nvPr/>
          </p:nvSpPr>
          <p:spPr bwMode="auto">
            <a:xfrm>
              <a:off x="4449866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6D6D6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99" name="Line 611"/>
            <p:cNvSpPr>
              <a:spLocks noChangeShapeType="1"/>
            </p:cNvSpPr>
            <p:nvPr/>
          </p:nvSpPr>
          <p:spPr bwMode="auto">
            <a:xfrm>
              <a:off x="4462552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61616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00" name="Line 612"/>
            <p:cNvSpPr>
              <a:spLocks noChangeShapeType="1"/>
            </p:cNvSpPr>
            <p:nvPr/>
          </p:nvSpPr>
          <p:spPr bwMode="auto">
            <a:xfrm>
              <a:off x="4475238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55555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01" name="Line 613"/>
            <p:cNvSpPr>
              <a:spLocks noChangeShapeType="1"/>
            </p:cNvSpPr>
            <p:nvPr/>
          </p:nvSpPr>
          <p:spPr bwMode="auto">
            <a:xfrm>
              <a:off x="4487924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49494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02" name="Line 614"/>
            <p:cNvSpPr>
              <a:spLocks noChangeShapeType="1"/>
            </p:cNvSpPr>
            <p:nvPr/>
          </p:nvSpPr>
          <p:spPr bwMode="auto">
            <a:xfrm>
              <a:off x="4500610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3C3C3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03" name="Line 615"/>
            <p:cNvSpPr>
              <a:spLocks noChangeShapeType="1"/>
            </p:cNvSpPr>
            <p:nvPr/>
          </p:nvSpPr>
          <p:spPr bwMode="auto">
            <a:xfrm>
              <a:off x="4511711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30303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04" name="Line 616"/>
            <p:cNvSpPr>
              <a:spLocks noChangeShapeType="1"/>
            </p:cNvSpPr>
            <p:nvPr/>
          </p:nvSpPr>
          <p:spPr bwMode="auto">
            <a:xfrm>
              <a:off x="4524397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2424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05" name="Line 617"/>
            <p:cNvSpPr>
              <a:spLocks noChangeShapeType="1"/>
            </p:cNvSpPr>
            <p:nvPr/>
          </p:nvSpPr>
          <p:spPr bwMode="auto">
            <a:xfrm>
              <a:off x="4537083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18181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06" name="Line 618"/>
            <p:cNvSpPr>
              <a:spLocks noChangeShapeType="1"/>
            </p:cNvSpPr>
            <p:nvPr/>
          </p:nvSpPr>
          <p:spPr bwMode="auto">
            <a:xfrm>
              <a:off x="4549769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0C0C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07" name="Line 619"/>
            <p:cNvSpPr>
              <a:spLocks noChangeShapeType="1"/>
            </p:cNvSpPr>
            <p:nvPr/>
          </p:nvSpPr>
          <p:spPr bwMode="auto">
            <a:xfrm>
              <a:off x="4562455" y="4484887"/>
              <a:ext cx="1586" cy="235964"/>
            </a:xfrm>
            <a:prstGeom prst="line">
              <a:avLst/>
            </a:prstGeom>
            <a:grpFill/>
            <a:ln w="36513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08" name="Arc 620"/>
            <p:cNvSpPr>
              <a:spLocks/>
            </p:cNvSpPr>
            <p:nvPr/>
          </p:nvSpPr>
          <p:spPr bwMode="auto">
            <a:xfrm>
              <a:off x="4289705" y="4491930"/>
              <a:ext cx="279093" cy="24124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09" name="Line 621"/>
            <p:cNvSpPr>
              <a:spLocks noChangeShapeType="1"/>
            </p:cNvSpPr>
            <p:nvPr/>
          </p:nvSpPr>
          <p:spPr bwMode="auto">
            <a:xfrm flipH="1">
              <a:off x="3473041" y="3667818"/>
              <a:ext cx="7929" cy="7044"/>
            </a:xfrm>
            <a:prstGeom prst="line">
              <a:avLst/>
            </a:prstGeom>
            <a:grpFill/>
            <a:ln w="25400">
              <a:solidFill>
                <a:srgbClr val="16161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10" name="Line 622"/>
            <p:cNvSpPr>
              <a:spLocks noChangeShapeType="1"/>
            </p:cNvSpPr>
            <p:nvPr/>
          </p:nvSpPr>
          <p:spPr bwMode="auto">
            <a:xfrm flipH="1">
              <a:off x="3473041" y="3667818"/>
              <a:ext cx="31715" cy="31697"/>
            </a:xfrm>
            <a:prstGeom prst="line">
              <a:avLst/>
            </a:prstGeom>
            <a:grpFill/>
            <a:ln w="25400">
              <a:solidFill>
                <a:srgbClr val="1A1A1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11" name="Line 623"/>
            <p:cNvSpPr>
              <a:spLocks noChangeShapeType="1"/>
            </p:cNvSpPr>
            <p:nvPr/>
          </p:nvSpPr>
          <p:spPr bwMode="auto">
            <a:xfrm flipH="1">
              <a:off x="3473041" y="3667818"/>
              <a:ext cx="31715" cy="31697"/>
            </a:xfrm>
            <a:prstGeom prst="line">
              <a:avLst/>
            </a:prstGeom>
            <a:grpFill/>
            <a:ln w="25400">
              <a:solidFill>
                <a:srgbClr val="1E1E1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12" name="Line 624"/>
            <p:cNvSpPr>
              <a:spLocks noChangeShapeType="1"/>
            </p:cNvSpPr>
            <p:nvPr/>
          </p:nvSpPr>
          <p:spPr bwMode="auto">
            <a:xfrm flipH="1">
              <a:off x="3473041" y="3667818"/>
              <a:ext cx="57087" cy="58111"/>
            </a:xfrm>
            <a:prstGeom prst="line">
              <a:avLst/>
            </a:prstGeom>
            <a:grpFill/>
            <a:ln w="25400">
              <a:solidFill>
                <a:srgbClr val="23232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13" name="Line 625"/>
            <p:cNvSpPr>
              <a:spLocks noChangeShapeType="1"/>
            </p:cNvSpPr>
            <p:nvPr/>
          </p:nvSpPr>
          <p:spPr bwMode="auto">
            <a:xfrm flipH="1">
              <a:off x="3473041" y="3667818"/>
              <a:ext cx="80874" cy="82763"/>
            </a:xfrm>
            <a:prstGeom prst="line">
              <a:avLst/>
            </a:prstGeom>
            <a:grpFill/>
            <a:ln w="25400">
              <a:solidFill>
                <a:srgbClr val="27272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14" name="Line 626"/>
            <p:cNvSpPr>
              <a:spLocks noChangeShapeType="1"/>
            </p:cNvSpPr>
            <p:nvPr/>
          </p:nvSpPr>
          <p:spPr bwMode="auto">
            <a:xfrm flipH="1">
              <a:off x="3473041" y="3667818"/>
              <a:ext cx="106246" cy="107416"/>
            </a:xfrm>
            <a:prstGeom prst="line">
              <a:avLst/>
            </a:prstGeom>
            <a:grpFill/>
            <a:ln w="25400">
              <a:solidFill>
                <a:srgbClr val="2C2C2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15" name="Line 627"/>
            <p:cNvSpPr>
              <a:spLocks noChangeShapeType="1"/>
            </p:cNvSpPr>
            <p:nvPr/>
          </p:nvSpPr>
          <p:spPr bwMode="auto">
            <a:xfrm flipH="1">
              <a:off x="3473041" y="3667818"/>
              <a:ext cx="106246" cy="107416"/>
            </a:xfrm>
            <a:prstGeom prst="line">
              <a:avLst/>
            </a:prstGeom>
            <a:grpFill/>
            <a:ln w="25400">
              <a:solidFill>
                <a:srgbClr val="30303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16" name="Line 628"/>
            <p:cNvSpPr>
              <a:spLocks noChangeShapeType="1"/>
            </p:cNvSpPr>
            <p:nvPr/>
          </p:nvSpPr>
          <p:spPr bwMode="auto">
            <a:xfrm flipH="1">
              <a:off x="3473041" y="3667818"/>
              <a:ext cx="128446" cy="130308"/>
            </a:xfrm>
            <a:prstGeom prst="line">
              <a:avLst/>
            </a:prstGeom>
            <a:grpFill/>
            <a:ln w="25400">
              <a:solidFill>
                <a:srgbClr val="34343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17" name="Line 629"/>
            <p:cNvSpPr>
              <a:spLocks noChangeShapeType="1"/>
            </p:cNvSpPr>
            <p:nvPr/>
          </p:nvSpPr>
          <p:spPr bwMode="auto">
            <a:xfrm flipH="1">
              <a:off x="3473041" y="3667818"/>
              <a:ext cx="153818" cy="156722"/>
            </a:xfrm>
            <a:prstGeom prst="line">
              <a:avLst/>
            </a:prstGeom>
            <a:grpFill/>
            <a:ln w="25400">
              <a:solidFill>
                <a:srgbClr val="39393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18" name="Line 630"/>
            <p:cNvSpPr>
              <a:spLocks noChangeShapeType="1"/>
            </p:cNvSpPr>
            <p:nvPr/>
          </p:nvSpPr>
          <p:spPr bwMode="auto">
            <a:xfrm flipH="1">
              <a:off x="3473041" y="3667818"/>
              <a:ext cx="153818" cy="156722"/>
            </a:xfrm>
            <a:prstGeom prst="line">
              <a:avLst/>
            </a:prstGeom>
            <a:grpFill/>
            <a:ln w="25400">
              <a:solidFill>
                <a:srgbClr val="3D3D3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19" name="Line 631"/>
            <p:cNvSpPr>
              <a:spLocks noChangeShapeType="1"/>
            </p:cNvSpPr>
            <p:nvPr/>
          </p:nvSpPr>
          <p:spPr bwMode="auto">
            <a:xfrm flipH="1">
              <a:off x="3473041" y="3667818"/>
              <a:ext cx="177605" cy="181375"/>
            </a:xfrm>
            <a:prstGeom prst="line">
              <a:avLst/>
            </a:prstGeom>
            <a:grpFill/>
            <a:ln w="25400">
              <a:solidFill>
                <a:srgbClr val="42424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20" name="Line 632"/>
            <p:cNvSpPr>
              <a:spLocks noChangeShapeType="1"/>
            </p:cNvSpPr>
            <p:nvPr/>
          </p:nvSpPr>
          <p:spPr bwMode="auto">
            <a:xfrm flipH="1">
              <a:off x="3473041" y="3667818"/>
              <a:ext cx="202977" cy="207789"/>
            </a:xfrm>
            <a:prstGeom prst="line">
              <a:avLst/>
            </a:prstGeom>
            <a:grpFill/>
            <a:ln w="25400">
              <a:solidFill>
                <a:srgbClr val="46464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21" name="Line 633"/>
            <p:cNvSpPr>
              <a:spLocks noChangeShapeType="1"/>
            </p:cNvSpPr>
            <p:nvPr/>
          </p:nvSpPr>
          <p:spPr bwMode="auto">
            <a:xfrm flipH="1">
              <a:off x="3473041" y="3667818"/>
              <a:ext cx="228349" cy="232442"/>
            </a:xfrm>
            <a:prstGeom prst="line">
              <a:avLst/>
            </a:prstGeom>
            <a:grpFill/>
            <a:ln w="25400">
              <a:solidFill>
                <a:srgbClr val="4B4B4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22" name="Line 634"/>
            <p:cNvSpPr>
              <a:spLocks noChangeShapeType="1"/>
            </p:cNvSpPr>
            <p:nvPr/>
          </p:nvSpPr>
          <p:spPr bwMode="auto">
            <a:xfrm flipH="1">
              <a:off x="3473041" y="3667818"/>
              <a:ext cx="228349" cy="232442"/>
            </a:xfrm>
            <a:prstGeom prst="line">
              <a:avLst/>
            </a:prstGeom>
            <a:grpFill/>
            <a:ln w="25400">
              <a:solidFill>
                <a:srgbClr val="4F4F4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23" name="Line 635"/>
            <p:cNvSpPr>
              <a:spLocks noChangeShapeType="1"/>
            </p:cNvSpPr>
            <p:nvPr/>
          </p:nvSpPr>
          <p:spPr bwMode="auto">
            <a:xfrm flipH="1">
              <a:off x="3473041" y="3667818"/>
              <a:ext cx="250549" cy="255334"/>
            </a:xfrm>
            <a:prstGeom prst="line">
              <a:avLst/>
            </a:prstGeom>
            <a:grpFill/>
            <a:ln w="25400">
              <a:solidFill>
                <a:srgbClr val="53535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24" name="Line 636"/>
            <p:cNvSpPr>
              <a:spLocks noChangeShapeType="1"/>
            </p:cNvSpPr>
            <p:nvPr/>
          </p:nvSpPr>
          <p:spPr bwMode="auto">
            <a:xfrm flipH="1">
              <a:off x="3473041" y="3667818"/>
              <a:ext cx="275921" cy="281748"/>
            </a:xfrm>
            <a:prstGeom prst="line">
              <a:avLst/>
            </a:prstGeom>
            <a:grpFill/>
            <a:ln w="25400">
              <a:solidFill>
                <a:srgbClr val="58585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25" name="Line 637"/>
            <p:cNvSpPr>
              <a:spLocks noChangeShapeType="1"/>
            </p:cNvSpPr>
            <p:nvPr/>
          </p:nvSpPr>
          <p:spPr bwMode="auto">
            <a:xfrm flipH="1">
              <a:off x="3473041" y="3667818"/>
              <a:ext cx="275921" cy="281748"/>
            </a:xfrm>
            <a:prstGeom prst="line">
              <a:avLst/>
            </a:prstGeom>
            <a:grpFill/>
            <a:ln w="25400">
              <a:solidFill>
                <a:srgbClr val="5C5C5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26" name="Line 638"/>
            <p:cNvSpPr>
              <a:spLocks noChangeShapeType="1"/>
            </p:cNvSpPr>
            <p:nvPr/>
          </p:nvSpPr>
          <p:spPr bwMode="auto">
            <a:xfrm flipH="1">
              <a:off x="3495242" y="3667818"/>
              <a:ext cx="277507" cy="285270"/>
            </a:xfrm>
            <a:prstGeom prst="line">
              <a:avLst/>
            </a:prstGeom>
            <a:grpFill/>
            <a:ln w="25400">
              <a:solidFill>
                <a:srgbClr val="61616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27" name="Line 639"/>
            <p:cNvSpPr>
              <a:spLocks noChangeShapeType="1"/>
            </p:cNvSpPr>
            <p:nvPr/>
          </p:nvSpPr>
          <p:spPr bwMode="auto">
            <a:xfrm flipH="1">
              <a:off x="3520614" y="3667818"/>
              <a:ext cx="277507" cy="285270"/>
            </a:xfrm>
            <a:prstGeom prst="line">
              <a:avLst/>
            </a:prstGeom>
            <a:grpFill/>
            <a:ln w="25400">
              <a:solidFill>
                <a:srgbClr val="65656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28" name="Line 640"/>
            <p:cNvSpPr>
              <a:spLocks noChangeShapeType="1"/>
            </p:cNvSpPr>
            <p:nvPr/>
          </p:nvSpPr>
          <p:spPr bwMode="auto">
            <a:xfrm flipH="1">
              <a:off x="3545986" y="3667818"/>
              <a:ext cx="277507" cy="285270"/>
            </a:xfrm>
            <a:prstGeom prst="line">
              <a:avLst/>
            </a:prstGeom>
            <a:grpFill/>
            <a:ln w="25400">
              <a:solidFill>
                <a:srgbClr val="69696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29" name="Line 641"/>
            <p:cNvSpPr>
              <a:spLocks noChangeShapeType="1"/>
            </p:cNvSpPr>
            <p:nvPr/>
          </p:nvSpPr>
          <p:spPr bwMode="auto">
            <a:xfrm flipH="1">
              <a:off x="3545986" y="3667818"/>
              <a:ext cx="277507" cy="285270"/>
            </a:xfrm>
            <a:prstGeom prst="line">
              <a:avLst/>
            </a:prstGeom>
            <a:grpFill/>
            <a:ln w="25400">
              <a:solidFill>
                <a:srgbClr val="6E6E6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30" name="Line 642"/>
            <p:cNvSpPr>
              <a:spLocks noChangeShapeType="1"/>
            </p:cNvSpPr>
            <p:nvPr/>
          </p:nvSpPr>
          <p:spPr bwMode="auto">
            <a:xfrm flipH="1">
              <a:off x="3568186" y="3667818"/>
              <a:ext cx="277507" cy="285270"/>
            </a:xfrm>
            <a:prstGeom prst="line">
              <a:avLst/>
            </a:prstGeom>
            <a:grpFill/>
            <a:ln w="25400">
              <a:solidFill>
                <a:srgbClr val="72727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31" name="Line 643"/>
            <p:cNvSpPr>
              <a:spLocks noChangeShapeType="1"/>
            </p:cNvSpPr>
            <p:nvPr/>
          </p:nvSpPr>
          <p:spPr bwMode="auto">
            <a:xfrm flipH="1">
              <a:off x="3593558" y="3667818"/>
              <a:ext cx="277507" cy="285270"/>
            </a:xfrm>
            <a:prstGeom prst="line">
              <a:avLst/>
            </a:prstGeom>
            <a:grpFill/>
            <a:ln w="25400">
              <a:solidFill>
                <a:srgbClr val="77777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32" name="Line 644"/>
            <p:cNvSpPr>
              <a:spLocks noChangeShapeType="1"/>
            </p:cNvSpPr>
            <p:nvPr/>
          </p:nvSpPr>
          <p:spPr bwMode="auto">
            <a:xfrm flipH="1">
              <a:off x="3593558" y="3667818"/>
              <a:ext cx="277507" cy="285270"/>
            </a:xfrm>
            <a:prstGeom prst="line">
              <a:avLst/>
            </a:prstGeom>
            <a:grpFill/>
            <a:ln w="25400">
              <a:solidFill>
                <a:srgbClr val="7B7B7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33" name="Line 645"/>
            <p:cNvSpPr>
              <a:spLocks noChangeShapeType="1"/>
            </p:cNvSpPr>
            <p:nvPr/>
          </p:nvSpPr>
          <p:spPr bwMode="auto">
            <a:xfrm flipH="1">
              <a:off x="3617345" y="3667818"/>
              <a:ext cx="277507" cy="285270"/>
            </a:xfrm>
            <a:prstGeom prst="line">
              <a:avLst/>
            </a:prstGeom>
            <a:grpFill/>
            <a:ln w="25400">
              <a:solidFill>
                <a:srgbClr val="7F7F7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34" name="Line 646"/>
            <p:cNvSpPr>
              <a:spLocks noChangeShapeType="1"/>
            </p:cNvSpPr>
            <p:nvPr/>
          </p:nvSpPr>
          <p:spPr bwMode="auto">
            <a:xfrm flipH="1">
              <a:off x="3642717" y="3667818"/>
              <a:ext cx="277507" cy="285270"/>
            </a:xfrm>
            <a:prstGeom prst="line">
              <a:avLst/>
            </a:prstGeom>
            <a:grpFill/>
            <a:ln w="25400">
              <a:solidFill>
                <a:srgbClr val="84848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35" name="Line 647"/>
            <p:cNvSpPr>
              <a:spLocks noChangeShapeType="1"/>
            </p:cNvSpPr>
            <p:nvPr/>
          </p:nvSpPr>
          <p:spPr bwMode="auto">
            <a:xfrm flipH="1">
              <a:off x="3666503" y="3667818"/>
              <a:ext cx="277507" cy="285270"/>
            </a:xfrm>
            <a:prstGeom prst="line">
              <a:avLst/>
            </a:prstGeom>
            <a:grpFill/>
            <a:ln w="25400">
              <a:solidFill>
                <a:srgbClr val="88888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36" name="Line 648"/>
            <p:cNvSpPr>
              <a:spLocks noChangeShapeType="1"/>
            </p:cNvSpPr>
            <p:nvPr/>
          </p:nvSpPr>
          <p:spPr bwMode="auto">
            <a:xfrm flipH="1">
              <a:off x="3666503" y="3667818"/>
              <a:ext cx="277507" cy="285270"/>
            </a:xfrm>
            <a:prstGeom prst="line">
              <a:avLst/>
            </a:prstGeom>
            <a:grpFill/>
            <a:ln w="25400">
              <a:solidFill>
                <a:srgbClr val="8D8D8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37" name="Line 649"/>
            <p:cNvSpPr>
              <a:spLocks noChangeShapeType="1"/>
            </p:cNvSpPr>
            <p:nvPr/>
          </p:nvSpPr>
          <p:spPr bwMode="auto">
            <a:xfrm flipH="1">
              <a:off x="3691875" y="3667818"/>
              <a:ext cx="277507" cy="285270"/>
            </a:xfrm>
            <a:prstGeom prst="line">
              <a:avLst/>
            </a:prstGeom>
            <a:grpFill/>
            <a:ln w="25400">
              <a:solidFill>
                <a:srgbClr val="91919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38" name="Line 650"/>
            <p:cNvSpPr>
              <a:spLocks noChangeShapeType="1"/>
            </p:cNvSpPr>
            <p:nvPr/>
          </p:nvSpPr>
          <p:spPr bwMode="auto">
            <a:xfrm flipH="1">
              <a:off x="3717247" y="3667818"/>
              <a:ext cx="277507" cy="285270"/>
            </a:xfrm>
            <a:prstGeom prst="line">
              <a:avLst/>
            </a:prstGeom>
            <a:grpFill/>
            <a:ln w="25400">
              <a:solidFill>
                <a:srgbClr val="96969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39" name="Line 651"/>
            <p:cNvSpPr>
              <a:spLocks noChangeShapeType="1"/>
            </p:cNvSpPr>
            <p:nvPr/>
          </p:nvSpPr>
          <p:spPr bwMode="auto">
            <a:xfrm flipH="1">
              <a:off x="3717247" y="3667818"/>
              <a:ext cx="277507" cy="285270"/>
            </a:xfrm>
            <a:prstGeom prst="line">
              <a:avLst/>
            </a:prstGeom>
            <a:grpFill/>
            <a:ln w="25400">
              <a:solidFill>
                <a:srgbClr val="9A9A9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40" name="Line 652"/>
            <p:cNvSpPr>
              <a:spLocks noChangeShapeType="1"/>
            </p:cNvSpPr>
            <p:nvPr/>
          </p:nvSpPr>
          <p:spPr bwMode="auto">
            <a:xfrm flipH="1">
              <a:off x="3741034" y="3667818"/>
              <a:ext cx="277507" cy="285270"/>
            </a:xfrm>
            <a:prstGeom prst="line">
              <a:avLst/>
            </a:prstGeom>
            <a:grpFill/>
            <a:ln w="25400">
              <a:solidFill>
                <a:srgbClr val="9E9E9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41" name="Line 653"/>
            <p:cNvSpPr>
              <a:spLocks noChangeShapeType="1"/>
            </p:cNvSpPr>
            <p:nvPr/>
          </p:nvSpPr>
          <p:spPr bwMode="auto">
            <a:xfrm flipH="1">
              <a:off x="3766406" y="3667818"/>
              <a:ext cx="277507" cy="285270"/>
            </a:xfrm>
            <a:prstGeom prst="line">
              <a:avLst/>
            </a:prstGeom>
            <a:grpFill/>
            <a:ln w="25400">
              <a:solidFill>
                <a:srgbClr val="A3A3A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42" name="Line 654"/>
            <p:cNvSpPr>
              <a:spLocks noChangeShapeType="1"/>
            </p:cNvSpPr>
            <p:nvPr/>
          </p:nvSpPr>
          <p:spPr bwMode="auto">
            <a:xfrm flipH="1">
              <a:off x="3790192" y="3667818"/>
              <a:ext cx="277507" cy="285270"/>
            </a:xfrm>
            <a:prstGeom prst="line">
              <a:avLst/>
            </a:prstGeom>
            <a:grpFill/>
            <a:ln w="25400">
              <a:solidFill>
                <a:srgbClr val="A7A7A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43" name="Line 655"/>
            <p:cNvSpPr>
              <a:spLocks noChangeShapeType="1"/>
            </p:cNvSpPr>
            <p:nvPr/>
          </p:nvSpPr>
          <p:spPr bwMode="auto">
            <a:xfrm flipH="1">
              <a:off x="3790192" y="3667818"/>
              <a:ext cx="277507" cy="285270"/>
            </a:xfrm>
            <a:prstGeom prst="line">
              <a:avLst/>
            </a:prstGeom>
            <a:grpFill/>
            <a:ln w="25400">
              <a:solidFill>
                <a:srgbClr val="ACACA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44" name="Line 656"/>
            <p:cNvSpPr>
              <a:spLocks noChangeShapeType="1"/>
            </p:cNvSpPr>
            <p:nvPr/>
          </p:nvSpPr>
          <p:spPr bwMode="auto">
            <a:xfrm flipH="1">
              <a:off x="3813978" y="3667818"/>
              <a:ext cx="277507" cy="285270"/>
            </a:xfrm>
            <a:prstGeom prst="line">
              <a:avLst/>
            </a:prstGeom>
            <a:grpFill/>
            <a:ln w="25400">
              <a:solidFill>
                <a:srgbClr val="B0B0B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45" name="Line 657"/>
            <p:cNvSpPr>
              <a:spLocks noChangeShapeType="1"/>
            </p:cNvSpPr>
            <p:nvPr/>
          </p:nvSpPr>
          <p:spPr bwMode="auto">
            <a:xfrm flipH="1">
              <a:off x="3837765" y="3667818"/>
              <a:ext cx="277507" cy="285270"/>
            </a:xfrm>
            <a:prstGeom prst="line">
              <a:avLst/>
            </a:prstGeom>
            <a:grpFill/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46" name="Line 658"/>
            <p:cNvSpPr>
              <a:spLocks noChangeShapeType="1"/>
            </p:cNvSpPr>
            <p:nvPr/>
          </p:nvSpPr>
          <p:spPr bwMode="auto">
            <a:xfrm flipH="1">
              <a:off x="3837765" y="3667818"/>
              <a:ext cx="277507" cy="285270"/>
            </a:xfrm>
            <a:prstGeom prst="line">
              <a:avLst/>
            </a:prstGeom>
            <a:grpFill/>
            <a:ln w="25400">
              <a:solidFill>
                <a:srgbClr val="B9B9B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47" name="Line 659"/>
            <p:cNvSpPr>
              <a:spLocks noChangeShapeType="1"/>
            </p:cNvSpPr>
            <p:nvPr/>
          </p:nvSpPr>
          <p:spPr bwMode="auto">
            <a:xfrm flipH="1">
              <a:off x="3861551" y="3690710"/>
              <a:ext cx="255307" cy="262378"/>
            </a:xfrm>
            <a:prstGeom prst="line">
              <a:avLst/>
            </a:prstGeom>
            <a:grpFill/>
            <a:ln w="25400">
              <a:solidFill>
                <a:srgbClr val="BDBDB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48" name="Line 660"/>
            <p:cNvSpPr>
              <a:spLocks noChangeShapeType="1"/>
            </p:cNvSpPr>
            <p:nvPr/>
          </p:nvSpPr>
          <p:spPr bwMode="auto">
            <a:xfrm flipH="1">
              <a:off x="3886923" y="3717124"/>
              <a:ext cx="229934" cy="235964"/>
            </a:xfrm>
            <a:prstGeom prst="line">
              <a:avLst/>
            </a:prstGeom>
            <a:grpFill/>
            <a:ln w="25400">
              <a:solidFill>
                <a:srgbClr val="C2C2C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49" name="Line 661"/>
            <p:cNvSpPr>
              <a:spLocks noChangeShapeType="1"/>
            </p:cNvSpPr>
            <p:nvPr/>
          </p:nvSpPr>
          <p:spPr bwMode="auto">
            <a:xfrm flipH="1">
              <a:off x="3910709" y="3741777"/>
              <a:ext cx="206148" cy="211311"/>
            </a:xfrm>
            <a:prstGeom prst="line">
              <a:avLst/>
            </a:prstGeom>
            <a:grpFill/>
            <a:ln w="25400">
              <a:solidFill>
                <a:srgbClr val="C6C6C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50" name="Line 662"/>
            <p:cNvSpPr>
              <a:spLocks noChangeShapeType="1"/>
            </p:cNvSpPr>
            <p:nvPr/>
          </p:nvSpPr>
          <p:spPr bwMode="auto">
            <a:xfrm flipH="1">
              <a:off x="3910709" y="3741777"/>
              <a:ext cx="206148" cy="211311"/>
            </a:xfrm>
            <a:prstGeom prst="line">
              <a:avLst/>
            </a:prstGeom>
            <a:grpFill/>
            <a:ln w="25400">
              <a:solidFill>
                <a:srgbClr val="CBCBC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51" name="Line 663"/>
            <p:cNvSpPr>
              <a:spLocks noChangeShapeType="1"/>
            </p:cNvSpPr>
            <p:nvPr/>
          </p:nvSpPr>
          <p:spPr bwMode="auto">
            <a:xfrm flipH="1">
              <a:off x="3936081" y="3766430"/>
              <a:ext cx="180776" cy="186658"/>
            </a:xfrm>
            <a:prstGeom prst="line">
              <a:avLst/>
            </a:prstGeom>
            <a:grpFill/>
            <a:ln w="25400">
              <a:solidFill>
                <a:srgbClr val="CFCFC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52" name="Line 664"/>
            <p:cNvSpPr>
              <a:spLocks noChangeShapeType="1"/>
            </p:cNvSpPr>
            <p:nvPr/>
          </p:nvSpPr>
          <p:spPr bwMode="auto">
            <a:xfrm flipH="1">
              <a:off x="3961454" y="3792844"/>
              <a:ext cx="155404" cy="160244"/>
            </a:xfrm>
            <a:prstGeom prst="line">
              <a:avLst/>
            </a:prstGeom>
            <a:grpFill/>
            <a:ln w="25400">
              <a:solidFill>
                <a:srgbClr val="D3D3D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53" name="Line 665"/>
            <p:cNvSpPr>
              <a:spLocks noChangeShapeType="1"/>
            </p:cNvSpPr>
            <p:nvPr/>
          </p:nvSpPr>
          <p:spPr bwMode="auto">
            <a:xfrm flipH="1">
              <a:off x="3961454" y="3792844"/>
              <a:ext cx="155404" cy="160244"/>
            </a:xfrm>
            <a:prstGeom prst="line">
              <a:avLst/>
            </a:prstGeom>
            <a:grpFill/>
            <a:ln w="25400">
              <a:solidFill>
                <a:srgbClr val="D8D8D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54" name="Line 666"/>
            <p:cNvSpPr>
              <a:spLocks noChangeShapeType="1"/>
            </p:cNvSpPr>
            <p:nvPr/>
          </p:nvSpPr>
          <p:spPr bwMode="auto">
            <a:xfrm flipH="1">
              <a:off x="3985240" y="3817496"/>
              <a:ext cx="131618" cy="135591"/>
            </a:xfrm>
            <a:prstGeom prst="line">
              <a:avLst/>
            </a:prstGeom>
            <a:grpFill/>
            <a:ln w="25400">
              <a:solidFill>
                <a:srgbClr val="DCDCD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55" name="Line 667"/>
            <p:cNvSpPr>
              <a:spLocks noChangeShapeType="1"/>
            </p:cNvSpPr>
            <p:nvPr/>
          </p:nvSpPr>
          <p:spPr bwMode="auto">
            <a:xfrm flipH="1">
              <a:off x="4009026" y="3842149"/>
              <a:ext cx="107831" cy="110938"/>
            </a:xfrm>
            <a:prstGeom prst="line">
              <a:avLst/>
            </a:prstGeom>
            <a:grpFill/>
            <a:ln w="25400">
              <a:solidFill>
                <a:srgbClr val="E1E1E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56" name="Line 668"/>
            <p:cNvSpPr>
              <a:spLocks noChangeShapeType="1"/>
            </p:cNvSpPr>
            <p:nvPr/>
          </p:nvSpPr>
          <p:spPr bwMode="auto">
            <a:xfrm flipH="1">
              <a:off x="4034398" y="3868563"/>
              <a:ext cx="82459" cy="84524"/>
            </a:xfrm>
            <a:prstGeom prst="line">
              <a:avLst/>
            </a:prstGeom>
            <a:grpFill/>
            <a:ln w="25400">
              <a:solidFill>
                <a:srgbClr val="E5E5E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57" name="Line 669"/>
            <p:cNvSpPr>
              <a:spLocks noChangeShapeType="1"/>
            </p:cNvSpPr>
            <p:nvPr/>
          </p:nvSpPr>
          <p:spPr bwMode="auto">
            <a:xfrm flipH="1">
              <a:off x="4034398" y="3868563"/>
              <a:ext cx="82459" cy="84524"/>
            </a:xfrm>
            <a:prstGeom prst="line">
              <a:avLst/>
            </a:prstGeom>
            <a:grpFill/>
            <a:ln w="25400">
              <a:solidFill>
                <a:srgbClr val="E9E9E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58" name="Line 670"/>
            <p:cNvSpPr>
              <a:spLocks noChangeShapeType="1"/>
            </p:cNvSpPr>
            <p:nvPr/>
          </p:nvSpPr>
          <p:spPr bwMode="auto">
            <a:xfrm flipH="1">
              <a:off x="4059770" y="3893216"/>
              <a:ext cx="57087" cy="59871"/>
            </a:xfrm>
            <a:prstGeom prst="line">
              <a:avLst/>
            </a:prstGeom>
            <a:grpFill/>
            <a:ln w="25400">
              <a:solidFill>
                <a:srgbClr val="EEEEE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59" name="Line 671"/>
            <p:cNvSpPr>
              <a:spLocks noChangeShapeType="1"/>
            </p:cNvSpPr>
            <p:nvPr/>
          </p:nvSpPr>
          <p:spPr bwMode="auto">
            <a:xfrm flipH="1">
              <a:off x="4083557" y="3917869"/>
              <a:ext cx="33301" cy="35218"/>
            </a:xfrm>
            <a:prstGeom prst="line">
              <a:avLst/>
            </a:prstGeom>
            <a:grpFill/>
            <a:ln w="25400">
              <a:solidFill>
                <a:srgbClr val="F2F2F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60" name="Line 672"/>
            <p:cNvSpPr>
              <a:spLocks noChangeShapeType="1"/>
            </p:cNvSpPr>
            <p:nvPr/>
          </p:nvSpPr>
          <p:spPr bwMode="auto">
            <a:xfrm flipH="1">
              <a:off x="4083557" y="3917869"/>
              <a:ext cx="33301" cy="35218"/>
            </a:xfrm>
            <a:prstGeom prst="line">
              <a:avLst/>
            </a:prstGeom>
            <a:grpFill/>
            <a:ln w="25400">
              <a:solidFill>
                <a:srgbClr val="F7F7F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61" name="Line 673"/>
            <p:cNvSpPr>
              <a:spLocks noChangeShapeType="1"/>
            </p:cNvSpPr>
            <p:nvPr/>
          </p:nvSpPr>
          <p:spPr bwMode="auto">
            <a:xfrm flipH="1">
              <a:off x="4107343" y="3942522"/>
              <a:ext cx="9515" cy="10566"/>
            </a:xfrm>
            <a:prstGeom prst="line">
              <a:avLst/>
            </a:prstGeom>
            <a:grpFill/>
            <a:ln w="25400">
              <a:solidFill>
                <a:srgbClr val="FBFBF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62" name="Freeform 674"/>
            <p:cNvSpPr>
              <a:spLocks/>
            </p:cNvSpPr>
            <p:nvPr/>
          </p:nvSpPr>
          <p:spPr bwMode="auto">
            <a:xfrm>
              <a:off x="3473041" y="3667818"/>
              <a:ext cx="643817" cy="285270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1" y="0"/>
                </a:cxn>
                <a:cxn ang="0">
                  <a:pos x="54" y="7"/>
                </a:cxn>
                <a:cxn ang="0">
                  <a:pos x="70" y="28"/>
                </a:cxn>
                <a:cxn ang="0">
                  <a:pos x="93" y="56"/>
                </a:cxn>
                <a:cxn ang="0">
                  <a:pos x="117" y="63"/>
                </a:cxn>
                <a:cxn ang="0">
                  <a:pos x="148" y="77"/>
                </a:cxn>
                <a:cxn ang="0">
                  <a:pos x="218" y="63"/>
                </a:cxn>
                <a:cxn ang="0">
                  <a:pos x="296" y="49"/>
                </a:cxn>
                <a:cxn ang="0">
                  <a:pos x="320" y="42"/>
                </a:cxn>
                <a:cxn ang="0">
                  <a:pos x="351" y="49"/>
                </a:cxn>
                <a:cxn ang="0">
                  <a:pos x="406" y="77"/>
                </a:cxn>
                <a:cxn ang="0">
                  <a:pos x="406" y="84"/>
                </a:cxn>
                <a:cxn ang="0">
                  <a:pos x="406" y="98"/>
                </a:cxn>
                <a:cxn ang="0">
                  <a:pos x="398" y="105"/>
                </a:cxn>
                <a:cxn ang="0">
                  <a:pos x="398" y="119"/>
                </a:cxn>
                <a:cxn ang="0">
                  <a:pos x="367" y="126"/>
                </a:cxn>
                <a:cxn ang="0">
                  <a:pos x="343" y="134"/>
                </a:cxn>
                <a:cxn ang="0">
                  <a:pos x="289" y="134"/>
                </a:cxn>
                <a:cxn ang="0">
                  <a:pos x="250" y="141"/>
                </a:cxn>
                <a:cxn ang="0">
                  <a:pos x="148" y="155"/>
                </a:cxn>
                <a:cxn ang="0">
                  <a:pos x="101" y="162"/>
                </a:cxn>
                <a:cxn ang="0">
                  <a:pos x="62" y="148"/>
                </a:cxn>
                <a:cxn ang="0">
                  <a:pos x="54" y="134"/>
                </a:cxn>
                <a:cxn ang="0">
                  <a:pos x="31" y="91"/>
                </a:cxn>
                <a:cxn ang="0">
                  <a:pos x="15" y="49"/>
                </a:cxn>
                <a:cxn ang="0">
                  <a:pos x="7" y="35"/>
                </a:cxn>
                <a:cxn ang="0">
                  <a:pos x="0" y="21"/>
                </a:cxn>
                <a:cxn ang="0">
                  <a:pos x="0" y="14"/>
                </a:cxn>
              </a:cxnLst>
              <a:rect l="0" t="0" r="r" b="b"/>
              <a:pathLst>
                <a:path w="406" h="162">
                  <a:moveTo>
                    <a:pt x="0" y="14"/>
                  </a:moveTo>
                  <a:lnTo>
                    <a:pt x="31" y="0"/>
                  </a:lnTo>
                  <a:lnTo>
                    <a:pt x="54" y="7"/>
                  </a:lnTo>
                  <a:lnTo>
                    <a:pt x="70" y="28"/>
                  </a:lnTo>
                  <a:lnTo>
                    <a:pt x="93" y="56"/>
                  </a:lnTo>
                  <a:lnTo>
                    <a:pt x="117" y="63"/>
                  </a:lnTo>
                  <a:lnTo>
                    <a:pt x="148" y="77"/>
                  </a:lnTo>
                  <a:lnTo>
                    <a:pt x="218" y="63"/>
                  </a:lnTo>
                  <a:lnTo>
                    <a:pt x="296" y="49"/>
                  </a:lnTo>
                  <a:lnTo>
                    <a:pt x="320" y="42"/>
                  </a:lnTo>
                  <a:lnTo>
                    <a:pt x="351" y="49"/>
                  </a:lnTo>
                  <a:lnTo>
                    <a:pt x="406" y="77"/>
                  </a:lnTo>
                  <a:lnTo>
                    <a:pt x="406" y="84"/>
                  </a:lnTo>
                  <a:lnTo>
                    <a:pt x="406" y="98"/>
                  </a:lnTo>
                  <a:lnTo>
                    <a:pt x="398" y="105"/>
                  </a:lnTo>
                  <a:lnTo>
                    <a:pt x="398" y="119"/>
                  </a:lnTo>
                  <a:lnTo>
                    <a:pt x="367" y="126"/>
                  </a:lnTo>
                  <a:lnTo>
                    <a:pt x="343" y="134"/>
                  </a:lnTo>
                  <a:lnTo>
                    <a:pt x="289" y="134"/>
                  </a:lnTo>
                  <a:lnTo>
                    <a:pt x="250" y="141"/>
                  </a:lnTo>
                  <a:lnTo>
                    <a:pt x="148" y="155"/>
                  </a:lnTo>
                  <a:lnTo>
                    <a:pt x="101" y="162"/>
                  </a:lnTo>
                  <a:lnTo>
                    <a:pt x="62" y="148"/>
                  </a:lnTo>
                  <a:lnTo>
                    <a:pt x="54" y="134"/>
                  </a:lnTo>
                  <a:lnTo>
                    <a:pt x="31" y="91"/>
                  </a:lnTo>
                  <a:lnTo>
                    <a:pt x="15" y="49"/>
                  </a:lnTo>
                  <a:lnTo>
                    <a:pt x="7" y="35"/>
                  </a:lnTo>
                  <a:lnTo>
                    <a:pt x="0" y="21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63" name="Line 675"/>
            <p:cNvSpPr>
              <a:spLocks noChangeShapeType="1"/>
            </p:cNvSpPr>
            <p:nvPr/>
          </p:nvSpPr>
          <p:spPr bwMode="auto">
            <a:xfrm flipH="1">
              <a:off x="3571358" y="3865041"/>
              <a:ext cx="12686" cy="12326"/>
            </a:xfrm>
            <a:prstGeom prst="line">
              <a:avLst/>
            </a:prstGeom>
            <a:grpFill/>
            <a:ln w="25400">
              <a:solidFill>
                <a:srgbClr val="27272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64" name="Line 676"/>
            <p:cNvSpPr>
              <a:spLocks noChangeShapeType="1"/>
            </p:cNvSpPr>
            <p:nvPr/>
          </p:nvSpPr>
          <p:spPr bwMode="auto">
            <a:xfrm flipH="1">
              <a:off x="3571358" y="3865041"/>
              <a:ext cx="38058" cy="36979"/>
            </a:xfrm>
            <a:prstGeom prst="line">
              <a:avLst/>
            </a:prstGeom>
            <a:grpFill/>
            <a:ln w="25400">
              <a:solidFill>
                <a:srgbClr val="2F2F2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65" name="Line 677"/>
            <p:cNvSpPr>
              <a:spLocks noChangeShapeType="1"/>
            </p:cNvSpPr>
            <p:nvPr/>
          </p:nvSpPr>
          <p:spPr bwMode="auto">
            <a:xfrm flipH="1">
              <a:off x="3571358" y="3865041"/>
              <a:ext cx="50744" cy="49306"/>
            </a:xfrm>
            <a:prstGeom prst="line">
              <a:avLst/>
            </a:prstGeom>
            <a:grpFill/>
            <a:ln w="25400">
              <a:solidFill>
                <a:srgbClr val="37373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66" name="Line 678"/>
            <p:cNvSpPr>
              <a:spLocks noChangeShapeType="1"/>
            </p:cNvSpPr>
            <p:nvPr/>
          </p:nvSpPr>
          <p:spPr bwMode="auto">
            <a:xfrm flipH="1">
              <a:off x="3571358" y="3865041"/>
              <a:ext cx="63430" cy="63393"/>
            </a:xfrm>
            <a:prstGeom prst="line">
              <a:avLst/>
            </a:prstGeom>
            <a:grpFill/>
            <a:ln w="25400">
              <a:solidFill>
                <a:srgbClr val="3F3F3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67" name="Line 679"/>
            <p:cNvSpPr>
              <a:spLocks noChangeShapeType="1"/>
            </p:cNvSpPr>
            <p:nvPr/>
          </p:nvSpPr>
          <p:spPr bwMode="auto">
            <a:xfrm flipH="1">
              <a:off x="3571358" y="3865041"/>
              <a:ext cx="88802" cy="88046"/>
            </a:xfrm>
            <a:prstGeom prst="line">
              <a:avLst/>
            </a:prstGeom>
            <a:grpFill/>
            <a:ln w="25400">
              <a:solidFill>
                <a:srgbClr val="47474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68" name="Line 680"/>
            <p:cNvSpPr>
              <a:spLocks noChangeShapeType="1"/>
            </p:cNvSpPr>
            <p:nvPr/>
          </p:nvSpPr>
          <p:spPr bwMode="auto">
            <a:xfrm flipH="1">
              <a:off x="3571358" y="3865041"/>
              <a:ext cx="101488" cy="100373"/>
            </a:xfrm>
            <a:prstGeom prst="line">
              <a:avLst/>
            </a:prstGeom>
            <a:grpFill/>
            <a:ln w="25400">
              <a:solidFill>
                <a:srgbClr val="4F4F4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69" name="Line 681"/>
            <p:cNvSpPr>
              <a:spLocks noChangeShapeType="1"/>
            </p:cNvSpPr>
            <p:nvPr/>
          </p:nvSpPr>
          <p:spPr bwMode="auto">
            <a:xfrm flipH="1">
              <a:off x="3571358" y="3865041"/>
              <a:ext cx="112589" cy="112699"/>
            </a:xfrm>
            <a:prstGeom prst="line">
              <a:avLst/>
            </a:prstGeom>
            <a:grpFill/>
            <a:ln w="25400">
              <a:solidFill>
                <a:srgbClr val="57575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70" name="Line 682"/>
            <p:cNvSpPr>
              <a:spLocks noChangeShapeType="1"/>
            </p:cNvSpPr>
            <p:nvPr/>
          </p:nvSpPr>
          <p:spPr bwMode="auto">
            <a:xfrm flipH="1">
              <a:off x="3585630" y="3865041"/>
              <a:ext cx="123689" cy="125026"/>
            </a:xfrm>
            <a:prstGeom prst="line">
              <a:avLst/>
            </a:prstGeom>
            <a:grpFill/>
            <a:ln w="25400">
              <a:solidFill>
                <a:srgbClr val="5F5F5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71" name="Line 683"/>
            <p:cNvSpPr>
              <a:spLocks noChangeShapeType="1"/>
            </p:cNvSpPr>
            <p:nvPr/>
          </p:nvSpPr>
          <p:spPr bwMode="auto">
            <a:xfrm flipH="1">
              <a:off x="3609416" y="3865041"/>
              <a:ext cx="123689" cy="125026"/>
            </a:xfrm>
            <a:prstGeom prst="line">
              <a:avLst/>
            </a:prstGeom>
            <a:grpFill/>
            <a:ln w="25400">
              <a:solidFill>
                <a:srgbClr val="67676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72" name="Line 684"/>
            <p:cNvSpPr>
              <a:spLocks noChangeShapeType="1"/>
            </p:cNvSpPr>
            <p:nvPr/>
          </p:nvSpPr>
          <p:spPr bwMode="auto">
            <a:xfrm flipH="1">
              <a:off x="3622102" y="3865041"/>
              <a:ext cx="123689" cy="125026"/>
            </a:xfrm>
            <a:prstGeom prst="line">
              <a:avLst/>
            </a:prstGeom>
            <a:grpFill/>
            <a:ln w="25400">
              <a:solidFill>
                <a:srgbClr val="6F6F6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73" name="Line 685"/>
            <p:cNvSpPr>
              <a:spLocks noChangeShapeType="1"/>
            </p:cNvSpPr>
            <p:nvPr/>
          </p:nvSpPr>
          <p:spPr bwMode="auto">
            <a:xfrm flipH="1">
              <a:off x="3634788" y="3865041"/>
              <a:ext cx="123689" cy="125026"/>
            </a:xfrm>
            <a:prstGeom prst="line">
              <a:avLst/>
            </a:prstGeom>
            <a:grpFill/>
            <a:ln w="25400">
              <a:solidFill>
                <a:srgbClr val="77777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74" name="Line 686"/>
            <p:cNvSpPr>
              <a:spLocks noChangeShapeType="1"/>
            </p:cNvSpPr>
            <p:nvPr/>
          </p:nvSpPr>
          <p:spPr bwMode="auto">
            <a:xfrm flipH="1">
              <a:off x="3658574" y="3865041"/>
              <a:ext cx="123689" cy="125026"/>
            </a:xfrm>
            <a:prstGeom prst="line">
              <a:avLst/>
            </a:prstGeom>
            <a:grpFill/>
            <a:ln w="25400">
              <a:solidFill>
                <a:srgbClr val="7F7F7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75" name="Line 687"/>
            <p:cNvSpPr>
              <a:spLocks noChangeShapeType="1"/>
            </p:cNvSpPr>
            <p:nvPr/>
          </p:nvSpPr>
          <p:spPr bwMode="auto">
            <a:xfrm flipH="1">
              <a:off x="3671260" y="3865041"/>
              <a:ext cx="123689" cy="125026"/>
            </a:xfrm>
            <a:prstGeom prst="line">
              <a:avLst/>
            </a:prstGeom>
            <a:grpFill/>
            <a:ln w="25400">
              <a:solidFill>
                <a:srgbClr val="87878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76" name="Line 688"/>
            <p:cNvSpPr>
              <a:spLocks noChangeShapeType="1"/>
            </p:cNvSpPr>
            <p:nvPr/>
          </p:nvSpPr>
          <p:spPr bwMode="auto">
            <a:xfrm flipH="1">
              <a:off x="3696632" y="3865041"/>
              <a:ext cx="123689" cy="125026"/>
            </a:xfrm>
            <a:prstGeom prst="line">
              <a:avLst/>
            </a:prstGeom>
            <a:grpFill/>
            <a:ln w="25400">
              <a:solidFill>
                <a:srgbClr val="8F8F8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77" name="Line 689"/>
            <p:cNvSpPr>
              <a:spLocks noChangeShapeType="1"/>
            </p:cNvSpPr>
            <p:nvPr/>
          </p:nvSpPr>
          <p:spPr bwMode="auto">
            <a:xfrm flipH="1">
              <a:off x="3709319" y="3865041"/>
              <a:ext cx="123689" cy="125026"/>
            </a:xfrm>
            <a:prstGeom prst="line">
              <a:avLst/>
            </a:prstGeom>
            <a:grpFill/>
            <a:ln w="25400">
              <a:solidFill>
                <a:srgbClr val="97979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78" name="Line 690"/>
            <p:cNvSpPr>
              <a:spLocks noChangeShapeType="1"/>
            </p:cNvSpPr>
            <p:nvPr/>
          </p:nvSpPr>
          <p:spPr bwMode="auto">
            <a:xfrm flipH="1">
              <a:off x="3720419" y="3865041"/>
              <a:ext cx="123689" cy="125026"/>
            </a:xfrm>
            <a:prstGeom prst="line">
              <a:avLst/>
            </a:prstGeom>
            <a:grpFill/>
            <a:ln w="25400">
              <a:solidFill>
                <a:srgbClr val="9F9F9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79" name="Line 691"/>
            <p:cNvSpPr>
              <a:spLocks noChangeShapeType="1"/>
            </p:cNvSpPr>
            <p:nvPr/>
          </p:nvSpPr>
          <p:spPr bwMode="auto">
            <a:xfrm flipH="1">
              <a:off x="3744205" y="3865041"/>
              <a:ext cx="123689" cy="125026"/>
            </a:xfrm>
            <a:prstGeom prst="line">
              <a:avLst/>
            </a:prstGeom>
            <a:grpFill/>
            <a:ln w="25400">
              <a:solidFill>
                <a:srgbClr val="A7A7A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80" name="Line 692"/>
            <p:cNvSpPr>
              <a:spLocks noChangeShapeType="1"/>
            </p:cNvSpPr>
            <p:nvPr/>
          </p:nvSpPr>
          <p:spPr bwMode="auto">
            <a:xfrm flipH="1">
              <a:off x="3758477" y="3865041"/>
              <a:ext cx="123689" cy="125026"/>
            </a:xfrm>
            <a:prstGeom prst="line">
              <a:avLst/>
            </a:prstGeom>
            <a:grpFill/>
            <a:ln w="25400">
              <a:solidFill>
                <a:srgbClr val="AFAFA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81" name="Line 693"/>
            <p:cNvSpPr>
              <a:spLocks noChangeShapeType="1"/>
            </p:cNvSpPr>
            <p:nvPr/>
          </p:nvSpPr>
          <p:spPr bwMode="auto">
            <a:xfrm flipH="1">
              <a:off x="3783849" y="3865041"/>
              <a:ext cx="123689" cy="125026"/>
            </a:xfrm>
            <a:prstGeom prst="line">
              <a:avLst/>
            </a:prstGeom>
            <a:grpFill/>
            <a:ln w="25400">
              <a:solidFill>
                <a:srgbClr val="B7B7B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82" name="Line 694"/>
            <p:cNvSpPr>
              <a:spLocks noChangeShapeType="1"/>
            </p:cNvSpPr>
            <p:nvPr/>
          </p:nvSpPr>
          <p:spPr bwMode="auto">
            <a:xfrm flipH="1">
              <a:off x="3794949" y="3865041"/>
              <a:ext cx="123689" cy="125026"/>
            </a:xfrm>
            <a:prstGeom prst="line">
              <a:avLst/>
            </a:prstGeom>
            <a:grpFill/>
            <a:ln w="25400">
              <a:solidFill>
                <a:srgbClr val="BFBFB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83" name="Line 695"/>
            <p:cNvSpPr>
              <a:spLocks noChangeShapeType="1"/>
            </p:cNvSpPr>
            <p:nvPr/>
          </p:nvSpPr>
          <p:spPr bwMode="auto">
            <a:xfrm flipH="1">
              <a:off x="3818736" y="3889694"/>
              <a:ext cx="99903" cy="100373"/>
            </a:xfrm>
            <a:prstGeom prst="line">
              <a:avLst/>
            </a:prstGeom>
            <a:grpFill/>
            <a:ln w="25400">
              <a:solidFill>
                <a:srgbClr val="C7C7C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84" name="Line 696"/>
            <p:cNvSpPr>
              <a:spLocks noChangeShapeType="1"/>
            </p:cNvSpPr>
            <p:nvPr/>
          </p:nvSpPr>
          <p:spPr bwMode="auto">
            <a:xfrm flipH="1">
              <a:off x="3831422" y="3902021"/>
              <a:ext cx="87217" cy="88046"/>
            </a:xfrm>
            <a:prstGeom prst="line">
              <a:avLst/>
            </a:prstGeom>
            <a:grpFill/>
            <a:ln w="25400">
              <a:solidFill>
                <a:srgbClr val="CFCFC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85" name="Line 697"/>
            <p:cNvSpPr>
              <a:spLocks noChangeShapeType="1"/>
            </p:cNvSpPr>
            <p:nvPr/>
          </p:nvSpPr>
          <p:spPr bwMode="auto">
            <a:xfrm flipH="1">
              <a:off x="3844108" y="3914347"/>
              <a:ext cx="74530" cy="75720"/>
            </a:xfrm>
            <a:prstGeom prst="line">
              <a:avLst/>
            </a:prstGeom>
            <a:grpFill/>
            <a:ln w="25400">
              <a:solidFill>
                <a:srgbClr val="D7D7D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86" name="Line 698"/>
            <p:cNvSpPr>
              <a:spLocks noChangeShapeType="1"/>
            </p:cNvSpPr>
            <p:nvPr/>
          </p:nvSpPr>
          <p:spPr bwMode="auto">
            <a:xfrm flipH="1">
              <a:off x="3867894" y="3939000"/>
              <a:ext cx="50744" cy="51067"/>
            </a:xfrm>
            <a:prstGeom prst="line">
              <a:avLst/>
            </a:prstGeom>
            <a:grpFill/>
            <a:ln w="25400">
              <a:solidFill>
                <a:srgbClr val="DFDFD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87" name="Line 699"/>
            <p:cNvSpPr>
              <a:spLocks noChangeShapeType="1"/>
            </p:cNvSpPr>
            <p:nvPr/>
          </p:nvSpPr>
          <p:spPr bwMode="auto">
            <a:xfrm flipH="1">
              <a:off x="3893266" y="3963653"/>
              <a:ext cx="25372" cy="26414"/>
            </a:xfrm>
            <a:prstGeom prst="line">
              <a:avLst/>
            </a:prstGeom>
            <a:grpFill/>
            <a:ln w="25400">
              <a:solidFill>
                <a:srgbClr val="E7E7E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88" name="Line 700"/>
            <p:cNvSpPr>
              <a:spLocks noChangeShapeType="1"/>
            </p:cNvSpPr>
            <p:nvPr/>
          </p:nvSpPr>
          <p:spPr bwMode="auto">
            <a:xfrm flipH="1">
              <a:off x="3893266" y="3963653"/>
              <a:ext cx="25372" cy="26414"/>
            </a:xfrm>
            <a:prstGeom prst="line">
              <a:avLst/>
            </a:prstGeom>
            <a:grpFill/>
            <a:ln w="25400">
              <a:solidFill>
                <a:srgbClr val="EFEFE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89" name="Line 701"/>
            <p:cNvSpPr>
              <a:spLocks noChangeShapeType="1"/>
            </p:cNvSpPr>
            <p:nvPr/>
          </p:nvSpPr>
          <p:spPr bwMode="auto">
            <a:xfrm flipH="1">
              <a:off x="3917052" y="3988306"/>
              <a:ext cx="1586" cy="1761"/>
            </a:xfrm>
            <a:prstGeom prst="line">
              <a:avLst/>
            </a:prstGeom>
            <a:grpFill/>
            <a:ln w="25400">
              <a:solidFill>
                <a:srgbClr val="F7F7F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90" name="Freeform 702"/>
            <p:cNvSpPr>
              <a:spLocks/>
            </p:cNvSpPr>
            <p:nvPr/>
          </p:nvSpPr>
          <p:spPr bwMode="auto">
            <a:xfrm>
              <a:off x="3571358" y="3865041"/>
              <a:ext cx="347280" cy="125026"/>
            </a:xfrm>
            <a:custGeom>
              <a:avLst/>
              <a:gdLst/>
              <a:ahLst/>
              <a:cxnLst>
                <a:cxn ang="0">
                  <a:pos x="219" y="7"/>
                </a:cxn>
                <a:cxn ang="0">
                  <a:pos x="195" y="0"/>
                </a:cxn>
                <a:cxn ang="0">
                  <a:pos x="55" y="14"/>
                </a:cxn>
                <a:cxn ang="0">
                  <a:pos x="47" y="22"/>
                </a:cxn>
                <a:cxn ang="0">
                  <a:pos x="24" y="29"/>
                </a:cxn>
                <a:cxn ang="0">
                  <a:pos x="0" y="57"/>
                </a:cxn>
                <a:cxn ang="0">
                  <a:pos x="0" y="64"/>
                </a:cxn>
                <a:cxn ang="0">
                  <a:pos x="8" y="71"/>
                </a:cxn>
                <a:cxn ang="0">
                  <a:pos x="31" y="64"/>
                </a:cxn>
                <a:cxn ang="0">
                  <a:pos x="47" y="64"/>
                </a:cxn>
                <a:cxn ang="0">
                  <a:pos x="219" y="7"/>
                </a:cxn>
              </a:cxnLst>
              <a:rect l="0" t="0" r="r" b="b"/>
              <a:pathLst>
                <a:path w="219" h="71">
                  <a:moveTo>
                    <a:pt x="219" y="7"/>
                  </a:moveTo>
                  <a:lnTo>
                    <a:pt x="195" y="0"/>
                  </a:lnTo>
                  <a:lnTo>
                    <a:pt x="55" y="14"/>
                  </a:lnTo>
                  <a:lnTo>
                    <a:pt x="47" y="22"/>
                  </a:lnTo>
                  <a:lnTo>
                    <a:pt x="24" y="29"/>
                  </a:lnTo>
                  <a:lnTo>
                    <a:pt x="0" y="57"/>
                  </a:lnTo>
                  <a:lnTo>
                    <a:pt x="0" y="64"/>
                  </a:lnTo>
                  <a:lnTo>
                    <a:pt x="8" y="71"/>
                  </a:lnTo>
                  <a:lnTo>
                    <a:pt x="31" y="64"/>
                  </a:lnTo>
                  <a:lnTo>
                    <a:pt x="47" y="64"/>
                  </a:lnTo>
                  <a:lnTo>
                    <a:pt x="219" y="7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91" name="Line 703"/>
            <p:cNvSpPr>
              <a:spLocks noChangeShapeType="1"/>
            </p:cNvSpPr>
            <p:nvPr/>
          </p:nvSpPr>
          <p:spPr bwMode="auto">
            <a:xfrm flipH="1">
              <a:off x="3707733" y="3778756"/>
              <a:ext cx="198219" cy="198984"/>
            </a:xfrm>
            <a:prstGeom prst="line">
              <a:avLst/>
            </a:prstGeom>
            <a:grp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92" name="Line 704"/>
            <p:cNvSpPr>
              <a:spLocks noChangeShapeType="1"/>
            </p:cNvSpPr>
            <p:nvPr/>
          </p:nvSpPr>
          <p:spPr bwMode="auto">
            <a:xfrm flipH="1">
              <a:off x="3707733" y="3778756"/>
              <a:ext cx="198219" cy="198984"/>
            </a:xfrm>
            <a:prstGeom prst="line">
              <a:avLst/>
            </a:prstGeom>
            <a:grpFill/>
            <a:ln w="25400">
              <a:solidFill>
                <a:srgbClr val="0E0E0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93" name="Line 705"/>
            <p:cNvSpPr>
              <a:spLocks noChangeShapeType="1"/>
            </p:cNvSpPr>
            <p:nvPr/>
          </p:nvSpPr>
          <p:spPr bwMode="auto">
            <a:xfrm flipH="1">
              <a:off x="3720419" y="3778756"/>
              <a:ext cx="210905" cy="211311"/>
            </a:xfrm>
            <a:prstGeom prst="line">
              <a:avLst/>
            </a:prstGeom>
            <a:grpFill/>
            <a:ln w="25400">
              <a:solidFill>
                <a:srgbClr val="1C1C1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94" name="Line 706"/>
            <p:cNvSpPr>
              <a:spLocks noChangeShapeType="1"/>
            </p:cNvSpPr>
            <p:nvPr/>
          </p:nvSpPr>
          <p:spPr bwMode="auto">
            <a:xfrm flipH="1">
              <a:off x="3733105" y="3778756"/>
              <a:ext cx="223591" cy="223637"/>
            </a:xfrm>
            <a:prstGeom prst="line">
              <a:avLst/>
            </a:prstGeom>
            <a:grpFill/>
            <a:ln w="25400">
              <a:solidFill>
                <a:srgbClr val="2A2A2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95" name="Line 707"/>
            <p:cNvSpPr>
              <a:spLocks noChangeShapeType="1"/>
            </p:cNvSpPr>
            <p:nvPr/>
          </p:nvSpPr>
          <p:spPr bwMode="auto">
            <a:xfrm flipH="1">
              <a:off x="3733105" y="3778756"/>
              <a:ext cx="223591" cy="223637"/>
            </a:xfrm>
            <a:prstGeom prst="line">
              <a:avLst/>
            </a:prstGeom>
            <a:grpFill/>
            <a:ln w="25400">
              <a:solidFill>
                <a:srgbClr val="38383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96" name="Line 708"/>
            <p:cNvSpPr>
              <a:spLocks noChangeShapeType="1"/>
            </p:cNvSpPr>
            <p:nvPr/>
          </p:nvSpPr>
          <p:spPr bwMode="auto">
            <a:xfrm flipH="1">
              <a:off x="3744205" y="3778756"/>
              <a:ext cx="234692" cy="235964"/>
            </a:xfrm>
            <a:prstGeom prst="line">
              <a:avLst/>
            </a:prstGeom>
            <a:grpFill/>
            <a:ln w="25400">
              <a:solidFill>
                <a:srgbClr val="47474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97" name="Line 709"/>
            <p:cNvSpPr>
              <a:spLocks noChangeShapeType="1"/>
            </p:cNvSpPr>
            <p:nvPr/>
          </p:nvSpPr>
          <p:spPr bwMode="auto">
            <a:xfrm flipH="1">
              <a:off x="3980483" y="3778756"/>
              <a:ext cx="25372" cy="24653"/>
            </a:xfrm>
            <a:prstGeom prst="line">
              <a:avLst/>
            </a:prstGeom>
            <a:grpFill/>
            <a:ln w="25400">
              <a:solidFill>
                <a:srgbClr val="55555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98" name="Line 710"/>
            <p:cNvSpPr>
              <a:spLocks noChangeShapeType="1"/>
            </p:cNvSpPr>
            <p:nvPr/>
          </p:nvSpPr>
          <p:spPr bwMode="auto">
            <a:xfrm flipH="1">
              <a:off x="3980483" y="3778756"/>
              <a:ext cx="38058" cy="36979"/>
            </a:xfrm>
            <a:prstGeom prst="line">
              <a:avLst/>
            </a:prstGeom>
            <a:grpFill/>
            <a:ln w="25400">
              <a:solidFill>
                <a:srgbClr val="63636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99" name="Line 711"/>
            <p:cNvSpPr>
              <a:spLocks noChangeShapeType="1"/>
            </p:cNvSpPr>
            <p:nvPr/>
          </p:nvSpPr>
          <p:spPr bwMode="auto">
            <a:xfrm flipH="1">
              <a:off x="3980483" y="3778756"/>
              <a:ext cx="50744" cy="49306"/>
            </a:xfrm>
            <a:prstGeom prst="line">
              <a:avLst/>
            </a:prstGeom>
            <a:grpFill/>
            <a:ln w="25400">
              <a:solidFill>
                <a:srgbClr val="71717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00" name="Line 712"/>
            <p:cNvSpPr>
              <a:spLocks noChangeShapeType="1"/>
            </p:cNvSpPr>
            <p:nvPr/>
          </p:nvSpPr>
          <p:spPr bwMode="auto">
            <a:xfrm flipH="1">
              <a:off x="3980483" y="3778756"/>
              <a:ext cx="74530" cy="73959"/>
            </a:xfrm>
            <a:prstGeom prst="line">
              <a:avLst/>
            </a:prstGeom>
            <a:grpFill/>
            <a:ln w="25400">
              <a:solidFill>
                <a:srgbClr val="7F7F7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01" name="Line 713"/>
            <p:cNvSpPr>
              <a:spLocks noChangeShapeType="1"/>
            </p:cNvSpPr>
            <p:nvPr/>
          </p:nvSpPr>
          <p:spPr bwMode="auto">
            <a:xfrm flipH="1">
              <a:off x="3994754" y="3778756"/>
              <a:ext cx="72945" cy="73959"/>
            </a:xfrm>
            <a:prstGeom prst="line">
              <a:avLst/>
            </a:prstGeom>
            <a:grpFill/>
            <a:ln w="25400">
              <a:solidFill>
                <a:srgbClr val="8E8E8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02" name="Line 714"/>
            <p:cNvSpPr>
              <a:spLocks noChangeShapeType="1"/>
            </p:cNvSpPr>
            <p:nvPr/>
          </p:nvSpPr>
          <p:spPr bwMode="auto">
            <a:xfrm flipH="1">
              <a:off x="4018541" y="3778756"/>
              <a:ext cx="72945" cy="73959"/>
            </a:xfrm>
            <a:prstGeom prst="line">
              <a:avLst/>
            </a:prstGeom>
            <a:grpFill/>
            <a:ln w="25400">
              <a:solidFill>
                <a:srgbClr val="9C9C9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03" name="Line 715"/>
            <p:cNvSpPr>
              <a:spLocks noChangeShapeType="1"/>
            </p:cNvSpPr>
            <p:nvPr/>
          </p:nvSpPr>
          <p:spPr bwMode="auto">
            <a:xfrm flipH="1">
              <a:off x="4031227" y="3778756"/>
              <a:ext cx="72945" cy="73959"/>
            </a:xfrm>
            <a:prstGeom prst="line">
              <a:avLst/>
            </a:prstGeom>
            <a:grpFill/>
            <a:ln w="25400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04" name="Line 716"/>
            <p:cNvSpPr>
              <a:spLocks noChangeShapeType="1"/>
            </p:cNvSpPr>
            <p:nvPr/>
          </p:nvSpPr>
          <p:spPr bwMode="auto">
            <a:xfrm flipH="1">
              <a:off x="4043913" y="3778756"/>
              <a:ext cx="72945" cy="73959"/>
            </a:xfrm>
            <a:prstGeom prst="line">
              <a:avLst/>
            </a:prstGeom>
            <a:grpFill/>
            <a:ln w="25400">
              <a:solidFill>
                <a:srgbClr val="B8B8B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05" name="Line 717"/>
            <p:cNvSpPr>
              <a:spLocks noChangeShapeType="1"/>
            </p:cNvSpPr>
            <p:nvPr/>
          </p:nvSpPr>
          <p:spPr bwMode="auto">
            <a:xfrm flipH="1">
              <a:off x="4067699" y="3803409"/>
              <a:ext cx="49158" cy="49306"/>
            </a:xfrm>
            <a:prstGeom prst="line">
              <a:avLst/>
            </a:prstGeom>
            <a:grpFill/>
            <a:ln w="25400">
              <a:solidFill>
                <a:srgbClr val="C7C7C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06" name="Line 718"/>
            <p:cNvSpPr>
              <a:spLocks noChangeShapeType="1"/>
            </p:cNvSpPr>
            <p:nvPr/>
          </p:nvSpPr>
          <p:spPr bwMode="auto">
            <a:xfrm flipH="1">
              <a:off x="4091485" y="3826301"/>
              <a:ext cx="25372" cy="26414"/>
            </a:xfrm>
            <a:prstGeom prst="line">
              <a:avLst/>
            </a:prstGeom>
            <a:grpFill/>
            <a:ln w="25400">
              <a:solidFill>
                <a:srgbClr val="D5D5D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07" name="Line 719"/>
            <p:cNvSpPr>
              <a:spLocks noChangeShapeType="1"/>
            </p:cNvSpPr>
            <p:nvPr/>
          </p:nvSpPr>
          <p:spPr bwMode="auto">
            <a:xfrm flipH="1">
              <a:off x="4091485" y="3826301"/>
              <a:ext cx="25372" cy="26414"/>
            </a:xfrm>
            <a:prstGeom prst="line">
              <a:avLst/>
            </a:prstGeom>
            <a:grpFill/>
            <a:ln w="25400">
              <a:solidFill>
                <a:srgbClr val="E3E3E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08" name="Line 720"/>
            <p:cNvSpPr>
              <a:spLocks noChangeShapeType="1"/>
            </p:cNvSpPr>
            <p:nvPr/>
          </p:nvSpPr>
          <p:spPr bwMode="auto">
            <a:xfrm flipH="1">
              <a:off x="4116858" y="3852715"/>
              <a:ext cx="1586" cy="1761"/>
            </a:xfrm>
            <a:prstGeom prst="line">
              <a:avLst/>
            </a:prstGeom>
            <a:grpFill/>
            <a:ln w="25400">
              <a:solidFill>
                <a:srgbClr val="F1F1F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09" name="Freeform 721"/>
            <p:cNvSpPr>
              <a:spLocks/>
            </p:cNvSpPr>
            <p:nvPr/>
          </p:nvSpPr>
          <p:spPr bwMode="auto">
            <a:xfrm>
              <a:off x="3967797" y="3778756"/>
              <a:ext cx="149061" cy="73959"/>
            </a:xfrm>
            <a:custGeom>
              <a:avLst/>
              <a:gdLst/>
              <a:ahLst/>
              <a:cxnLst>
                <a:cxn ang="0">
                  <a:pos x="70" y="0"/>
                </a:cxn>
                <a:cxn ang="0">
                  <a:pos x="0" y="21"/>
                </a:cxn>
                <a:cxn ang="0">
                  <a:pos x="16" y="42"/>
                </a:cxn>
                <a:cxn ang="0">
                  <a:pos x="94" y="21"/>
                </a:cxn>
                <a:cxn ang="0">
                  <a:pos x="70" y="0"/>
                </a:cxn>
              </a:cxnLst>
              <a:rect l="0" t="0" r="r" b="b"/>
              <a:pathLst>
                <a:path w="94" h="42">
                  <a:moveTo>
                    <a:pt x="70" y="0"/>
                  </a:moveTo>
                  <a:lnTo>
                    <a:pt x="0" y="21"/>
                  </a:lnTo>
                  <a:lnTo>
                    <a:pt x="16" y="42"/>
                  </a:lnTo>
                  <a:lnTo>
                    <a:pt x="94" y="21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10" name="Freeform 722"/>
            <p:cNvSpPr>
              <a:spLocks/>
            </p:cNvSpPr>
            <p:nvPr/>
          </p:nvSpPr>
          <p:spPr bwMode="auto">
            <a:xfrm>
              <a:off x="4413394" y="2750376"/>
              <a:ext cx="556600" cy="767763"/>
            </a:xfrm>
            <a:custGeom>
              <a:avLst/>
              <a:gdLst/>
              <a:ahLst/>
              <a:cxnLst>
                <a:cxn ang="0">
                  <a:pos x="312" y="78"/>
                </a:cxn>
                <a:cxn ang="0">
                  <a:pos x="351" y="162"/>
                </a:cxn>
                <a:cxn ang="0">
                  <a:pos x="336" y="261"/>
                </a:cxn>
                <a:cxn ang="0">
                  <a:pos x="297" y="338"/>
                </a:cxn>
                <a:cxn ang="0">
                  <a:pos x="226" y="387"/>
                </a:cxn>
                <a:cxn ang="0">
                  <a:pos x="125" y="422"/>
                </a:cxn>
                <a:cxn ang="0">
                  <a:pos x="0" y="436"/>
                </a:cxn>
                <a:cxn ang="0">
                  <a:pos x="141" y="373"/>
                </a:cxn>
                <a:cxn ang="0">
                  <a:pos x="203" y="331"/>
                </a:cxn>
                <a:cxn ang="0">
                  <a:pos x="242" y="282"/>
                </a:cxn>
                <a:cxn ang="0">
                  <a:pos x="265" y="197"/>
                </a:cxn>
                <a:cxn ang="0">
                  <a:pos x="265" y="106"/>
                </a:cxn>
                <a:cxn ang="0">
                  <a:pos x="195" y="0"/>
                </a:cxn>
                <a:cxn ang="0">
                  <a:pos x="312" y="78"/>
                </a:cxn>
              </a:cxnLst>
              <a:rect l="0" t="0" r="r" b="b"/>
              <a:pathLst>
                <a:path w="351" h="436">
                  <a:moveTo>
                    <a:pt x="312" y="78"/>
                  </a:moveTo>
                  <a:lnTo>
                    <a:pt x="351" y="162"/>
                  </a:lnTo>
                  <a:lnTo>
                    <a:pt x="336" y="261"/>
                  </a:lnTo>
                  <a:lnTo>
                    <a:pt x="297" y="338"/>
                  </a:lnTo>
                  <a:lnTo>
                    <a:pt x="226" y="387"/>
                  </a:lnTo>
                  <a:lnTo>
                    <a:pt x="125" y="422"/>
                  </a:lnTo>
                  <a:lnTo>
                    <a:pt x="0" y="436"/>
                  </a:lnTo>
                  <a:lnTo>
                    <a:pt x="141" y="373"/>
                  </a:lnTo>
                  <a:lnTo>
                    <a:pt x="203" y="331"/>
                  </a:lnTo>
                  <a:lnTo>
                    <a:pt x="242" y="282"/>
                  </a:lnTo>
                  <a:lnTo>
                    <a:pt x="265" y="197"/>
                  </a:lnTo>
                  <a:lnTo>
                    <a:pt x="265" y="106"/>
                  </a:lnTo>
                  <a:lnTo>
                    <a:pt x="195" y="0"/>
                  </a:lnTo>
                  <a:lnTo>
                    <a:pt x="312" y="78"/>
                  </a:lnTo>
                  <a:close/>
                </a:path>
              </a:pathLst>
            </a:custGeom>
            <a:grpFill/>
            <a:ln w="12700">
              <a:solidFill>
                <a:srgbClr val="FCF305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11" name="Line 723"/>
            <p:cNvSpPr>
              <a:spLocks noChangeShapeType="1"/>
            </p:cNvSpPr>
            <p:nvPr/>
          </p:nvSpPr>
          <p:spPr bwMode="auto">
            <a:xfrm flipH="1">
              <a:off x="3360452" y="1945634"/>
              <a:ext cx="1586" cy="1761"/>
            </a:xfrm>
            <a:prstGeom prst="line">
              <a:avLst/>
            </a:prstGeom>
            <a:grpFill/>
            <a:ln w="25400">
              <a:solidFill>
                <a:srgbClr val="15151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12" name="Line 724"/>
            <p:cNvSpPr>
              <a:spLocks noChangeShapeType="1"/>
            </p:cNvSpPr>
            <p:nvPr/>
          </p:nvSpPr>
          <p:spPr bwMode="auto">
            <a:xfrm flipH="1">
              <a:off x="3360452" y="1945634"/>
              <a:ext cx="26958" cy="26414"/>
            </a:xfrm>
            <a:prstGeom prst="line">
              <a:avLst/>
            </a:prstGeom>
            <a:grpFill/>
            <a:ln w="25400">
              <a:solidFill>
                <a:srgbClr val="1A1A1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13" name="Line 725"/>
            <p:cNvSpPr>
              <a:spLocks noChangeShapeType="1"/>
            </p:cNvSpPr>
            <p:nvPr/>
          </p:nvSpPr>
          <p:spPr bwMode="auto">
            <a:xfrm flipH="1">
              <a:off x="3360452" y="1945634"/>
              <a:ext cx="26958" cy="26414"/>
            </a:xfrm>
            <a:prstGeom prst="line">
              <a:avLst/>
            </a:prstGeom>
            <a:grpFill/>
            <a:ln w="25400">
              <a:solidFill>
                <a:srgbClr val="1E1E1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14" name="Line 726"/>
            <p:cNvSpPr>
              <a:spLocks noChangeShapeType="1"/>
            </p:cNvSpPr>
            <p:nvPr/>
          </p:nvSpPr>
          <p:spPr bwMode="auto">
            <a:xfrm flipH="1">
              <a:off x="3360452" y="1945634"/>
              <a:ext cx="52330" cy="51067"/>
            </a:xfrm>
            <a:prstGeom prst="line">
              <a:avLst/>
            </a:prstGeom>
            <a:grpFill/>
            <a:ln w="25400">
              <a:solidFill>
                <a:srgbClr val="22222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15" name="Line 727"/>
            <p:cNvSpPr>
              <a:spLocks noChangeShapeType="1"/>
            </p:cNvSpPr>
            <p:nvPr/>
          </p:nvSpPr>
          <p:spPr bwMode="auto">
            <a:xfrm flipH="1">
              <a:off x="3360452" y="1945634"/>
              <a:ext cx="74530" cy="73959"/>
            </a:xfrm>
            <a:prstGeom prst="line">
              <a:avLst/>
            </a:prstGeom>
            <a:grpFill/>
            <a:ln w="25400">
              <a:solidFill>
                <a:srgbClr val="27272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16" name="Line 728"/>
            <p:cNvSpPr>
              <a:spLocks noChangeShapeType="1"/>
            </p:cNvSpPr>
            <p:nvPr/>
          </p:nvSpPr>
          <p:spPr bwMode="auto">
            <a:xfrm flipH="1">
              <a:off x="3360452" y="1945634"/>
              <a:ext cx="74530" cy="73959"/>
            </a:xfrm>
            <a:prstGeom prst="line">
              <a:avLst/>
            </a:prstGeom>
            <a:grpFill/>
            <a:ln w="25400">
              <a:solidFill>
                <a:srgbClr val="2B2B2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17" name="Line 729"/>
            <p:cNvSpPr>
              <a:spLocks noChangeShapeType="1"/>
            </p:cNvSpPr>
            <p:nvPr/>
          </p:nvSpPr>
          <p:spPr bwMode="auto">
            <a:xfrm flipH="1">
              <a:off x="3360452" y="1945634"/>
              <a:ext cx="99903" cy="98612"/>
            </a:xfrm>
            <a:prstGeom prst="line">
              <a:avLst/>
            </a:prstGeom>
            <a:grpFill/>
            <a:ln w="25400">
              <a:solidFill>
                <a:srgbClr val="2F2F2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18" name="Line 730"/>
            <p:cNvSpPr>
              <a:spLocks noChangeShapeType="1"/>
            </p:cNvSpPr>
            <p:nvPr/>
          </p:nvSpPr>
          <p:spPr bwMode="auto">
            <a:xfrm flipH="1">
              <a:off x="3360452" y="1945634"/>
              <a:ext cx="125275" cy="125026"/>
            </a:xfrm>
            <a:prstGeom prst="line">
              <a:avLst/>
            </a:prstGeom>
            <a:grpFill/>
            <a:ln w="25400">
              <a:solidFill>
                <a:srgbClr val="34343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19" name="Line 731"/>
            <p:cNvSpPr>
              <a:spLocks noChangeShapeType="1"/>
            </p:cNvSpPr>
            <p:nvPr/>
          </p:nvSpPr>
          <p:spPr bwMode="auto">
            <a:xfrm flipH="1">
              <a:off x="3360452" y="1945634"/>
              <a:ext cx="150647" cy="149679"/>
            </a:xfrm>
            <a:prstGeom prst="line">
              <a:avLst/>
            </a:prstGeom>
            <a:grpFill/>
            <a:ln w="25400">
              <a:solidFill>
                <a:srgbClr val="38383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20" name="Line 732"/>
            <p:cNvSpPr>
              <a:spLocks noChangeShapeType="1"/>
            </p:cNvSpPr>
            <p:nvPr/>
          </p:nvSpPr>
          <p:spPr bwMode="auto">
            <a:xfrm flipH="1">
              <a:off x="3360452" y="1945634"/>
              <a:ext cx="150647" cy="149679"/>
            </a:xfrm>
            <a:prstGeom prst="line">
              <a:avLst/>
            </a:prstGeom>
            <a:grpFill/>
            <a:ln w="25400">
              <a:solidFill>
                <a:srgbClr val="3C3C3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21" name="Line 733"/>
            <p:cNvSpPr>
              <a:spLocks noChangeShapeType="1"/>
            </p:cNvSpPr>
            <p:nvPr/>
          </p:nvSpPr>
          <p:spPr bwMode="auto">
            <a:xfrm flipH="1">
              <a:off x="3360452" y="1945634"/>
              <a:ext cx="174433" cy="174332"/>
            </a:xfrm>
            <a:prstGeom prst="line">
              <a:avLst/>
            </a:prstGeom>
            <a:grpFill/>
            <a:ln w="25400">
              <a:solidFill>
                <a:srgbClr val="41414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22" name="Line 734"/>
            <p:cNvSpPr>
              <a:spLocks noChangeShapeType="1"/>
            </p:cNvSpPr>
            <p:nvPr/>
          </p:nvSpPr>
          <p:spPr bwMode="auto">
            <a:xfrm flipH="1">
              <a:off x="3360452" y="1945634"/>
              <a:ext cx="198219" cy="197224"/>
            </a:xfrm>
            <a:prstGeom prst="line">
              <a:avLst/>
            </a:prstGeom>
            <a:grpFill/>
            <a:ln w="25400">
              <a:solidFill>
                <a:srgbClr val="45454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23" name="Line 735"/>
            <p:cNvSpPr>
              <a:spLocks noChangeShapeType="1"/>
            </p:cNvSpPr>
            <p:nvPr/>
          </p:nvSpPr>
          <p:spPr bwMode="auto">
            <a:xfrm flipH="1">
              <a:off x="3360452" y="1945634"/>
              <a:ext cx="198219" cy="197224"/>
            </a:xfrm>
            <a:prstGeom prst="line">
              <a:avLst/>
            </a:prstGeom>
            <a:grpFill/>
            <a:ln w="25400">
              <a:solidFill>
                <a:srgbClr val="49494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24" name="Line 736"/>
            <p:cNvSpPr>
              <a:spLocks noChangeShapeType="1"/>
            </p:cNvSpPr>
            <p:nvPr/>
          </p:nvSpPr>
          <p:spPr bwMode="auto">
            <a:xfrm flipH="1">
              <a:off x="3360452" y="1945634"/>
              <a:ext cx="223591" cy="221876"/>
            </a:xfrm>
            <a:prstGeom prst="line">
              <a:avLst/>
            </a:prstGeom>
            <a:grpFill/>
            <a:ln w="25400">
              <a:solidFill>
                <a:srgbClr val="4E4E4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25" name="Line 737"/>
            <p:cNvSpPr>
              <a:spLocks noChangeShapeType="1"/>
            </p:cNvSpPr>
            <p:nvPr/>
          </p:nvSpPr>
          <p:spPr bwMode="auto">
            <a:xfrm flipH="1">
              <a:off x="3360452" y="1945634"/>
              <a:ext cx="248964" cy="248290"/>
            </a:xfrm>
            <a:prstGeom prst="line">
              <a:avLst/>
            </a:prstGeom>
            <a:grpFill/>
            <a:ln w="25400">
              <a:solidFill>
                <a:srgbClr val="52525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26" name="Line 738"/>
            <p:cNvSpPr>
              <a:spLocks noChangeShapeType="1"/>
            </p:cNvSpPr>
            <p:nvPr/>
          </p:nvSpPr>
          <p:spPr bwMode="auto">
            <a:xfrm flipH="1">
              <a:off x="3360452" y="1945634"/>
              <a:ext cx="248964" cy="248290"/>
            </a:xfrm>
            <a:prstGeom prst="line">
              <a:avLst/>
            </a:prstGeom>
            <a:grpFill/>
            <a:ln w="25400">
              <a:solidFill>
                <a:srgbClr val="56565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27" name="Line 739"/>
            <p:cNvSpPr>
              <a:spLocks noChangeShapeType="1"/>
            </p:cNvSpPr>
            <p:nvPr/>
          </p:nvSpPr>
          <p:spPr bwMode="auto">
            <a:xfrm flipH="1">
              <a:off x="3360452" y="1945634"/>
              <a:ext cx="272750" cy="271182"/>
            </a:xfrm>
            <a:prstGeom prst="line">
              <a:avLst/>
            </a:prstGeom>
            <a:grpFill/>
            <a:ln w="25400">
              <a:solidFill>
                <a:srgbClr val="5B5B5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28" name="Line 740"/>
            <p:cNvSpPr>
              <a:spLocks noChangeShapeType="1"/>
            </p:cNvSpPr>
            <p:nvPr/>
          </p:nvSpPr>
          <p:spPr bwMode="auto">
            <a:xfrm flipH="1">
              <a:off x="3374724" y="1945634"/>
              <a:ext cx="283850" cy="285270"/>
            </a:xfrm>
            <a:prstGeom prst="line">
              <a:avLst/>
            </a:prstGeom>
            <a:grpFill/>
            <a:ln w="25400">
              <a:solidFill>
                <a:srgbClr val="5F5F5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29" name="Line 741"/>
            <p:cNvSpPr>
              <a:spLocks noChangeShapeType="1"/>
            </p:cNvSpPr>
            <p:nvPr/>
          </p:nvSpPr>
          <p:spPr bwMode="auto">
            <a:xfrm flipH="1">
              <a:off x="3398511" y="1945634"/>
              <a:ext cx="283850" cy="285270"/>
            </a:xfrm>
            <a:prstGeom prst="line">
              <a:avLst/>
            </a:prstGeom>
            <a:grpFill/>
            <a:ln w="25400">
              <a:solidFill>
                <a:srgbClr val="63636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30" name="Line 742"/>
            <p:cNvSpPr>
              <a:spLocks noChangeShapeType="1"/>
            </p:cNvSpPr>
            <p:nvPr/>
          </p:nvSpPr>
          <p:spPr bwMode="auto">
            <a:xfrm flipH="1">
              <a:off x="3398511" y="1945634"/>
              <a:ext cx="283850" cy="285270"/>
            </a:xfrm>
            <a:prstGeom prst="line">
              <a:avLst/>
            </a:prstGeom>
            <a:grpFill/>
            <a:ln w="25400">
              <a:solidFill>
                <a:srgbClr val="68686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31" name="Line 743"/>
            <p:cNvSpPr>
              <a:spLocks noChangeShapeType="1"/>
            </p:cNvSpPr>
            <p:nvPr/>
          </p:nvSpPr>
          <p:spPr bwMode="auto">
            <a:xfrm flipH="1">
              <a:off x="3423883" y="1945634"/>
              <a:ext cx="283850" cy="285270"/>
            </a:xfrm>
            <a:prstGeom prst="line">
              <a:avLst/>
            </a:prstGeom>
            <a:grpFill/>
            <a:ln w="25400">
              <a:solidFill>
                <a:srgbClr val="6C6C6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32" name="Line 744"/>
            <p:cNvSpPr>
              <a:spLocks noChangeShapeType="1"/>
            </p:cNvSpPr>
            <p:nvPr/>
          </p:nvSpPr>
          <p:spPr bwMode="auto">
            <a:xfrm flipH="1">
              <a:off x="3449255" y="1945634"/>
              <a:ext cx="283850" cy="285270"/>
            </a:xfrm>
            <a:prstGeom prst="line">
              <a:avLst/>
            </a:prstGeom>
            <a:grpFill/>
            <a:ln w="25400">
              <a:solidFill>
                <a:srgbClr val="70707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33" name="Line 745"/>
            <p:cNvSpPr>
              <a:spLocks noChangeShapeType="1"/>
            </p:cNvSpPr>
            <p:nvPr/>
          </p:nvSpPr>
          <p:spPr bwMode="auto">
            <a:xfrm flipH="1">
              <a:off x="3449255" y="1945634"/>
              <a:ext cx="283850" cy="285270"/>
            </a:xfrm>
            <a:prstGeom prst="line">
              <a:avLst/>
            </a:prstGeom>
            <a:grpFill/>
            <a:ln w="25400">
              <a:solidFill>
                <a:srgbClr val="75757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34" name="Line 746"/>
            <p:cNvSpPr>
              <a:spLocks noChangeShapeType="1"/>
            </p:cNvSpPr>
            <p:nvPr/>
          </p:nvSpPr>
          <p:spPr bwMode="auto">
            <a:xfrm flipH="1">
              <a:off x="3473041" y="1945634"/>
              <a:ext cx="283850" cy="285270"/>
            </a:xfrm>
            <a:prstGeom prst="line">
              <a:avLst/>
            </a:prstGeom>
            <a:grpFill/>
            <a:ln w="25400">
              <a:solidFill>
                <a:srgbClr val="79797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35" name="Line 747"/>
            <p:cNvSpPr>
              <a:spLocks noChangeShapeType="1"/>
            </p:cNvSpPr>
            <p:nvPr/>
          </p:nvSpPr>
          <p:spPr bwMode="auto">
            <a:xfrm flipH="1">
              <a:off x="3498413" y="1945634"/>
              <a:ext cx="283850" cy="285270"/>
            </a:xfrm>
            <a:prstGeom prst="line">
              <a:avLst/>
            </a:prstGeom>
            <a:grpFill/>
            <a:ln w="25400">
              <a:solidFill>
                <a:srgbClr val="7D7D7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36" name="Line 748"/>
            <p:cNvSpPr>
              <a:spLocks noChangeShapeType="1"/>
            </p:cNvSpPr>
            <p:nvPr/>
          </p:nvSpPr>
          <p:spPr bwMode="auto">
            <a:xfrm flipH="1">
              <a:off x="3498413" y="1945634"/>
              <a:ext cx="283850" cy="285270"/>
            </a:xfrm>
            <a:prstGeom prst="line">
              <a:avLst/>
            </a:prstGeom>
            <a:grpFill/>
            <a:ln w="25400">
              <a:solidFill>
                <a:srgbClr val="82828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37" name="Line 749"/>
            <p:cNvSpPr>
              <a:spLocks noChangeShapeType="1"/>
            </p:cNvSpPr>
            <p:nvPr/>
          </p:nvSpPr>
          <p:spPr bwMode="auto">
            <a:xfrm flipH="1">
              <a:off x="3522199" y="1945634"/>
              <a:ext cx="283850" cy="285270"/>
            </a:xfrm>
            <a:prstGeom prst="line">
              <a:avLst/>
            </a:prstGeom>
            <a:grpFill/>
            <a:ln w="25400">
              <a:solidFill>
                <a:srgbClr val="86868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38" name="Line 750"/>
            <p:cNvSpPr>
              <a:spLocks noChangeShapeType="1"/>
            </p:cNvSpPr>
            <p:nvPr/>
          </p:nvSpPr>
          <p:spPr bwMode="auto">
            <a:xfrm flipH="1">
              <a:off x="3547571" y="1945634"/>
              <a:ext cx="283850" cy="285270"/>
            </a:xfrm>
            <a:prstGeom prst="line">
              <a:avLst/>
            </a:prstGeom>
            <a:grpFill/>
            <a:ln w="25400">
              <a:solidFill>
                <a:srgbClr val="8A8A8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39" name="Line 751"/>
            <p:cNvSpPr>
              <a:spLocks noChangeShapeType="1"/>
            </p:cNvSpPr>
            <p:nvPr/>
          </p:nvSpPr>
          <p:spPr bwMode="auto">
            <a:xfrm flipH="1">
              <a:off x="3572944" y="1945634"/>
              <a:ext cx="283850" cy="285270"/>
            </a:xfrm>
            <a:prstGeom prst="line">
              <a:avLst/>
            </a:prstGeom>
            <a:grpFill/>
            <a:ln w="25400">
              <a:solidFill>
                <a:srgbClr val="8F8F8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40" name="Line 752"/>
            <p:cNvSpPr>
              <a:spLocks noChangeShapeType="1"/>
            </p:cNvSpPr>
            <p:nvPr/>
          </p:nvSpPr>
          <p:spPr bwMode="auto">
            <a:xfrm flipH="1">
              <a:off x="3572944" y="1945634"/>
              <a:ext cx="283850" cy="285270"/>
            </a:xfrm>
            <a:prstGeom prst="line">
              <a:avLst/>
            </a:prstGeom>
            <a:grpFill/>
            <a:ln w="25400">
              <a:solidFill>
                <a:srgbClr val="93939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41" name="Line 753"/>
            <p:cNvSpPr>
              <a:spLocks noChangeShapeType="1"/>
            </p:cNvSpPr>
            <p:nvPr/>
          </p:nvSpPr>
          <p:spPr bwMode="auto">
            <a:xfrm flipH="1">
              <a:off x="3596730" y="1945634"/>
              <a:ext cx="283850" cy="285270"/>
            </a:xfrm>
            <a:prstGeom prst="line">
              <a:avLst/>
            </a:prstGeom>
            <a:grpFill/>
            <a:ln w="25400">
              <a:solidFill>
                <a:srgbClr val="97979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42" name="Line 754"/>
            <p:cNvSpPr>
              <a:spLocks noChangeShapeType="1"/>
            </p:cNvSpPr>
            <p:nvPr/>
          </p:nvSpPr>
          <p:spPr bwMode="auto">
            <a:xfrm flipH="1">
              <a:off x="3622102" y="1945634"/>
              <a:ext cx="283850" cy="285270"/>
            </a:xfrm>
            <a:prstGeom prst="line">
              <a:avLst/>
            </a:prstGeom>
            <a:grpFill/>
            <a:ln w="25400">
              <a:solidFill>
                <a:srgbClr val="9C9C9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43" name="Line 755"/>
            <p:cNvSpPr>
              <a:spLocks noChangeShapeType="1"/>
            </p:cNvSpPr>
            <p:nvPr/>
          </p:nvSpPr>
          <p:spPr bwMode="auto">
            <a:xfrm flipH="1">
              <a:off x="3622102" y="1945634"/>
              <a:ext cx="283850" cy="285270"/>
            </a:xfrm>
            <a:prstGeom prst="line">
              <a:avLst/>
            </a:prstGeom>
            <a:grpFill/>
            <a:ln w="25400">
              <a:solidFill>
                <a:srgbClr val="A0A0A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44" name="Line 756"/>
            <p:cNvSpPr>
              <a:spLocks noChangeShapeType="1"/>
            </p:cNvSpPr>
            <p:nvPr/>
          </p:nvSpPr>
          <p:spPr bwMode="auto">
            <a:xfrm flipH="1">
              <a:off x="3645888" y="1945634"/>
              <a:ext cx="283850" cy="285270"/>
            </a:xfrm>
            <a:prstGeom prst="line">
              <a:avLst/>
            </a:prstGeom>
            <a:grpFill/>
            <a:ln w="25400">
              <a:solidFill>
                <a:srgbClr val="A4A4A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45" name="Line 757"/>
            <p:cNvSpPr>
              <a:spLocks noChangeShapeType="1"/>
            </p:cNvSpPr>
            <p:nvPr/>
          </p:nvSpPr>
          <p:spPr bwMode="auto">
            <a:xfrm flipH="1">
              <a:off x="3669675" y="1945634"/>
              <a:ext cx="283850" cy="285270"/>
            </a:xfrm>
            <a:prstGeom prst="line">
              <a:avLst/>
            </a:prstGeom>
            <a:grpFill/>
            <a:ln w="25400">
              <a:solidFill>
                <a:srgbClr val="A9A9A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46" name="Line 758"/>
            <p:cNvSpPr>
              <a:spLocks noChangeShapeType="1"/>
            </p:cNvSpPr>
            <p:nvPr/>
          </p:nvSpPr>
          <p:spPr bwMode="auto">
            <a:xfrm flipH="1">
              <a:off x="3669675" y="1945634"/>
              <a:ext cx="283850" cy="285270"/>
            </a:xfrm>
            <a:prstGeom prst="line">
              <a:avLst/>
            </a:prstGeom>
            <a:grpFill/>
            <a:ln w="25400">
              <a:solidFill>
                <a:srgbClr val="ADADA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47" name="Line 759"/>
            <p:cNvSpPr>
              <a:spLocks noChangeShapeType="1"/>
            </p:cNvSpPr>
            <p:nvPr/>
          </p:nvSpPr>
          <p:spPr bwMode="auto">
            <a:xfrm flipH="1">
              <a:off x="3696632" y="1945634"/>
              <a:ext cx="283850" cy="285270"/>
            </a:xfrm>
            <a:prstGeom prst="line">
              <a:avLst/>
            </a:prstGeom>
            <a:grpFill/>
            <a:ln w="25400">
              <a:solidFill>
                <a:srgbClr val="B1B1B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48" name="Line 760"/>
            <p:cNvSpPr>
              <a:spLocks noChangeShapeType="1"/>
            </p:cNvSpPr>
            <p:nvPr/>
          </p:nvSpPr>
          <p:spPr bwMode="auto">
            <a:xfrm flipH="1">
              <a:off x="3720419" y="1945634"/>
              <a:ext cx="283850" cy="285270"/>
            </a:xfrm>
            <a:prstGeom prst="line">
              <a:avLst/>
            </a:prstGeom>
            <a:grpFill/>
            <a:ln w="25400">
              <a:solidFill>
                <a:srgbClr val="B6B6B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49" name="Line 761"/>
            <p:cNvSpPr>
              <a:spLocks noChangeShapeType="1"/>
            </p:cNvSpPr>
            <p:nvPr/>
          </p:nvSpPr>
          <p:spPr bwMode="auto">
            <a:xfrm flipH="1">
              <a:off x="3744205" y="1970287"/>
              <a:ext cx="260064" cy="260617"/>
            </a:xfrm>
            <a:prstGeom prst="line">
              <a:avLst/>
            </a:prstGeom>
            <a:grpFill/>
            <a:ln w="25400">
              <a:solidFill>
                <a:srgbClr val="BABAB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50" name="Line 762"/>
            <p:cNvSpPr>
              <a:spLocks noChangeShapeType="1"/>
            </p:cNvSpPr>
            <p:nvPr/>
          </p:nvSpPr>
          <p:spPr bwMode="auto">
            <a:xfrm flipH="1">
              <a:off x="3744205" y="1970287"/>
              <a:ext cx="260064" cy="260617"/>
            </a:xfrm>
            <a:prstGeom prst="line">
              <a:avLst/>
            </a:prstGeom>
            <a:grpFill/>
            <a:ln w="25400">
              <a:solidFill>
                <a:srgbClr val="BEBEB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51" name="Line 763"/>
            <p:cNvSpPr>
              <a:spLocks noChangeShapeType="1"/>
            </p:cNvSpPr>
            <p:nvPr/>
          </p:nvSpPr>
          <p:spPr bwMode="auto">
            <a:xfrm flipH="1">
              <a:off x="3771163" y="1996701"/>
              <a:ext cx="233106" cy="234203"/>
            </a:xfrm>
            <a:prstGeom prst="line">
              <a:avLst/>
            </a:prstGeom>
            <a:grpFill/>
            <a:ln w="25400">
              <a:solidFill>
                <a:srgbClr val="C3C3C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52" name="Line 764"/>
            <p:cNvSpPr>
              <a:spLocks noChangeShapeType="1"/>
            </p:cNvSpPr>
            <p:nvPr/>
          </p:nvSpPr>
          <p:spPr bwMode="auto">
            <a:xfrm flipH="1">
              <a:off x="3793364" y="2019593"/>
              <a:ext cx="210905" cy="211311"/>
            </a:xfrm>
            <a:prstGeom prst="line">
              <a:avLst/>
            </a:prstGeom>
            <a:grpFill/>
            <a:ln w="25400">
              <a:solidFill>
                <a:srgbClr val="C7C7C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53" name="Line 765"/>
            <p:cNvSpPr>
              <a:spLocks noChangeShapeType="1"/>
            </p:cNvSpPr>
            <p:nvPr/>
          </p:nvSpPr>
          <p:spPr bwMode="auto">
            <a:xfrm flipH="1">
              <a:off x="3793364" y="2019593"/>
              <a:ext cx="210905" cy="211311"/>
            </a:xfrm>
            <a:prstGeom prst="line">
              <a:avLst/>
            </a:prstGeom>
            <a:grpFill/>
            <a:ln w="25400">
              <a:solidFill>
                <a:srgbClr val="CBCBC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54" name="Line 766"/>
            <p:cNvSpPr>
              <a:spLocks noChangeShapeType="1"/>
            </p:cNvSpPr>
            <p:nvPr/>
          </p:nvSpPr>
          <p:spPr bwMode="auto">
            <a:xfrm flipH="1">
              <a:off x="3818736" y="2044246"/>
              <a:ext cx="185533" cy="186658"/>
            </a:xfrm>
            <a:prstGeom prst="line">
              <a:avLst/>
            </a:prstGeom>
            <a:grpFill/>
            <a:ln w="25400">
              <a:solidFill>
                <a:srgbClr val="D0D0D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55" name="Line 767"/>
            <p:cNvSpPr>
              <a:spLocks noChangeShapeType="1"/>
            </p:cNvSpPr>
            <p:nvPr/>
          </p:nvSpPr>
          <p:spPr bwMode="auto">
            <a:xfrm flipH="1">
              <a:off x="3842522" y="2068899"/>
              <a:ext cx="161747" cy="162005"/>
            </a:xfrm>
            <a:prstGeom prst="line">
              <a:avLst/>
            </a:prstGeom>
            <a:grpFill/>
            <a:ln w="25400">
              <a:solidFill>
                <a:srgbClr val="D4D4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56" name="Line 768"/>
            <p:cNvSpPr>
              <a:spLocks noChangeShapeType="1"/>
            </p:cNvSpPr>
            <p:nvPr/>
          </p:nvSpPr>
          <p:spPr bwMode="auto">
            <a:xfrm flipH="1">
              <a:off x="3842522" y="2068899"/>
              <a:ext cx="161747" cy="162005"/>
            </a:xfrm>
            <a:prstGeom prst="line">
              <a:avLst/>
            </a:prstGeom>
            <a:grpFill/>
            <a:ln w="25400">
              <a:solidFill>
                <a:srgbClr val="D8D8D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57" name="Line 769"/>
            <p:cNvSpPr>
              <a:spLocks noChangeShapeType="1"/>
            </p:cNvSpPr>
            <p:nvPr/>
          </p:nvSpPr>
          <p:spPr bwMode="auto">
            <a:xfrm flipH="1">
              <a:off x="3869480" y="2095313"/>
              <a:ext cx="134789" cy="135591"/>
            </a:xfrm>
            <a:prstGeom prst="line">
              <a:avLst/>
            </a:prstGeom>
            <a:grpFill/>
            <a:ln w="25400">
              <a:solidFill>
                <a:srgbClr val="DDDD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58" name="Line 770"/>
            <p:cNvSpPr>
              <a:spLocks noChangeShapeType="1"/>
            </p:cNvSpPr>
            <p:nvPr/>
          </p:nvSpPr>
          <p:spPr bwMode="auto">
            <a:xfrm flipH="1">
              <a:off x="3894852" y="2119965"/>
              <a:ext cx="109417" cy="110938"/>
            </a:xfrm>
            <a:prstGeom prst="line">
              <a:avLst/>
            </a:prstGeom>
            <a:grpFill/>
            <a:ln w="25400">
              <a:solidFill>
                <a:srgbClr val="E1E1E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59" name="Line 771"/>
            <p:cNvSpPr>
              <a:spLocks noChangeShapeType="1"/>
            </p:cNvSpPr>
            <p:nvPr/>
          </p:nvSpPr>
          <p:spPr bwMode="auto">
            <a:xfrm flipH="1">
              <a:off x="3917052" y="2142857"/>
              <a:ext cx="87217" cy="88046"/>
            </a:xfrm>
            <a:prstGeom prst="line">
              <a:avLst/>
            </a:prstGeom>
            <a:grpFill/>
            <a:ln w="25400">
              <a:solidFill>
                <a:srgbClr val="E5E5E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60" name="Line 772"/>
            <p:cNvSpPr>
              <a:spLocks noChangeShapeType="1"/>
            </p:cNvSpPr>
            <p:nvPr/>
          </p:nvSpPr>
          <p:spPr bwMode="auto">
            <a:xfrm flipH="1">
              <a:off x="3917052" y="2142857"/>
              <a:ext cx="87217" cy="88046"/>
            </a:xfrm>
            <a:prstGeom prst="line">
              <a:avLst/>
            </a:prstGeom>
            <a:grpFill/>
            <a:ln w="25400">
              <a:solidFill>
                <a:srgbClr val="EAEAE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61" name="Line 773"/>
            <p:cNvSpPr>
              <a:spLocks noChangeShapeType="1"/>
            </p:cNvSpPr>
            <p:nvPr/>
          </p:nvSpPr>
          <p:spPr bwMode="auto">
            <a:xfrm flipH="1">
              <a:off x="3942425" y="2167510"/>
              <a:ext cx="61844" cy="63393"/>
            </a:xfrm>
            <a:prstGeom prst="line">
              <a:avLst/>
            </a:prstGeom>
            <a:grpFill/>
            <a:ln w="25400">
              <a:solidFill>
                <a:srgbClr val="EEEEE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62" name="Line 774"/>
            <p:cNvSpPr>
              <a:spLocks noChangeShapeType="1"/>
            </p:cNvSpPr>
            <p:nvPr/>
          </p:nvSpPr>
          <p:spPr bwMode="auto">
            <a:xfrm flipH="1">
              <a:off x="3966211" y="2192163"/>
              <a:ext cx="38058" cy="38740"/>
            </a:xfrm>
            <a:prstGeom prst="line">
              <a:avLst/>
            </a:prstGeom>
            <a:grpFill/>
            <a:ln w="25400">
              <a:solidFill>
                <a:srgbClr val="F2F2F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63" name="Line 775"/>
            <p:cNvSpPr>
              <a:spLocks noChangeShapeType="1"/>
            </p:cNvSpPr>
            <p:nvPr/>
          </p:nvSpPr>
          <p:spPr bwMode="auto">
            <a:xfrm flipH="1">
              <a:off x="3966211" y="2192163"/>
              <a:ext cx="38058" cy="38740"/>
            </a:xfrm>
            <a:prstGeom prst="line">
              <a:avLst/>
            </a:prstGeom>
            <a:grpFill/>
            <a:ln w="25400">
              <a:solidFill>
                <a:srgbClr val="F7F7F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64" name="Line 776"/>
            <p:cNvSpPr>
              <a:spLocks noChangeShapeType="1"/>
            </p:cNvSpPr>
            <p:nvPr/>
          </p:nvSpPr>
          <p:spPr bwMode="auto">
            <a:xfrm flipH="1">
              <a:off x="3993169" y="2218577"/>
              <a:ext cx="11100" cy="12326"/>
            </a:xfrm>
            <a:prstGeom prst="line">
              <a:avLst/>
            </a:prstGeom>
            <a:grpFill/>
            <a:ln w="25400">
              <a:solidFill>
                <a:srgbClr val="FBFBF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65" name="Freeform 777"/>
            <p:cNvSpPr>
              <a:spLocks/>
            </p:cNvSpPr>
            <p:nvPr/>
          </p:nvSpPr>
          <p:spPr bwMode="auto">
            <a:xfrm>
              <a:off x="3349352" y="1945634"/>
              <a:ext cx="654917" cy="28527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5" y="7"/>
                </a:cxn>
                <a:cxn ang="0">
                  <a:pos x="39" y="0"/>
                </a:cxn>
                <a:cxn ang="0">
                  <a:pos x="62" y="7"/>
                </a:cxn>
                <a:cxn ang="0">
                  <a:pos x="78" y="35"/>
                </a:cxn>
                <a:cxn ang="0">
                  <a:pos x="101" y="63"/>
                </a:cxn>
                <a:cxn ang="0">
                  <a:pos x="156" y="77"/>
                </a:cxn>
                <a:cxn ang="0">
                  <a:pos x="226" y="63"/>
                </a:cxn>
                <a:cxn ang="0">
                  <a:pos x="296" y="49"/>
                </a:cxn>
                <a:cxn ang="0">
                  <a:pos x="328" y="42"/>
                </a:cxn>
                <a:cxn ang="0">
                  <a:pos x="359" y="49"/>
                </a:cxn>
                <a:cxn ang="0">
                  <a:pos x="382" y="56"/>
                </a:cxn>
                <a:cxn ang="0">
                  <a:pos x="406" y="84"/>
                </a:cxn>
                <a:cxn ang="0">
                  <a:pos x="406" y="92"/>
                </a:cxn>
                <a:cxn ang="0">
                  <a:pos x="413" y="106"/>
                </a:cxn>
                <a:cxn ang="0">
                  <a:pos x="398" y="120"/>
                </a:cxn>
                <a:cxn ang="0">
                  <a:pos x="367" y="127"/>
                </a:cxn>
                <a:cxn ang="0">
                  <a:pos x="343" y="134"/>
                </a:cxn>
                <a:cxn ang="0">
                  <a:pos x="257" y="141"/>
                </a:cxn>
                <a:cxn ang="0">
                  <a:pos x="156" y="155"/>
                </a:cxn>
                <a:cxn ang="0">
                  <a:pos x="109" y="162"/>
                </a:cxn>
                <a:cxn ang="0">
                  <a:pos x="62" y="155"/>
                </a:cxn>
                <a:cxn ang="0">
                  <a:pos x="54" y="134"/>
                </a:cxn>
                <a:cxn ang="0">
                  <a:pos x="31" y="92"/>
                </a:cxn>
                <a:cxn ang="0">
                  <a:pos x="15" y="49"/>
                </a:cxn>
                <a:cxn ang="0">
                  <a:pos x="7" y="28"/>
                </a:cxn>
                <a:cxn ang="0">
                  <a:pos x="0" y="21"/>
                </a:cxn>
              </a:cxnLst>
              <a:rect l="0" t="0" r="r" b="b"/>
              <a:pathLst>
                <a:path w="413" h="162">
                  <a:moveTo>
                    <a:pt x="0" y="21"/>
                  </a:moveTo>
                  <a:lnTo>
                    <a:pt x="15" y="7"/>
                  </a:lnTo>
                  <a:lnTo>
                    <a:pt x="39" y="0"/>
                  </a:lnTo>
                  <a:lnTo>
                    <a:pt x="62" y="7"/>
                  </a:lnTo>
                  <a:lnTo>
                    <a:pt x="78" y="35"/>
                  </a:lnTo>
                  <a:lnTo>
                    <a:pt x="101" y="63"/>
                  </a:lnTo>
                  <a:lnTo>
                    <a:pt x="156" y="77"/>
                  </a:lnTo>
                  <a:lnTo>
                    <a:pt x="226" y="63"/>
                  </a:lnTo>
                  <a:lnTo>
                    <a:pt x="296" y="49"/>
                  </a:lnTo>
                  <a:lnTo>
                    <a:pt x="328" y="42"/>
                  </a:lnTo>
                  <a:lnTo>
                    <a:pt x="359" y="49"/>
                  </a:lnTo>
                  <a:lnTo>
                    <a:pt x="382" y="56"/>
                  </a:lnTo>
                  <a:lnTo>
                    <a:pt x="406" y="84"/>
                  </a:lnTo>
                  <a:lnTo>
                    <a:pt x="406" y="92"/>
                  </a:lnTo>
                  <a:lnTo>
                    <a:pt x="413" y="106"/>
                  </a:lnTo>
                  <a:lnTo>
                    <a:pt x="398" y="120"/>
                  </a:lnTo>
                  <a:lnTo>
                    <a:pt x="367" y="127"/>
                  </a:lnTo>
                  <a:lnTo>
                    <a:pt x="343" y="134"/>
                  </a:lnTo>
                  <a:lnTo>
                    <a:pt x="257" y="141"/>
                  </a:lnTo>
                  <a:lnTo>
                    <a:pt x="156" y="155"/>
                  </a:lnTo>
                  <a:lnTo>
                    <a:pt x="109" y="162"/>
                  </a:lnTo>
                  <a:lnTo>
                    <a:pt x="62" y="155"/>
                  </a:lnTo>
                  <a:lnTo>
                    <a:pt x="54" y="134"/>
                  </a:lnTo>
                  <a:lnTo>
                    <a:pt x="31" y="92"/>
                  </a:lnTo>
                  <a:lnTo>
                    <a:pt x="15" y="49"/>
                  </a:lnTo>
                  <a:lnTo>
                    <a:pt x="7" y="28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66" name="Line 778"/>
            <p:cNvSpPr>
              <a:spLocks noChangeShapeType="1"/>
            </p:cNvSpPr>
            <p:nvPr/>
          </p:nvSpPr>
          <p:spPr bwMode="auto">
            <a:xfrm flipH="1">
              <a:off x="3447669" y="2156945"/>
              <a:ext cx="7929" cy="7044"/>
            </a:xfrm>
            <a:prstGeom prst="line">
              <a:avLst/>
            </a:prstGeom>
            <a:grpFill/>
            <a:ln w="25400">
              <a:solidFill>
                <a:srgbClr val="18181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67" name="Line 779"/>
            <p:cNvSpPr>
              <a:spLocks noChangeShapeType="1"/>
            </p:cNvSpPr>
            <p:nvPr/>
          </p:nvSpPr>
          <p:spPr bwMode="auto">
            <a:xfrm flipH="1">
              <a:off x="3447669" y="2156945"/>
              <a:ext cx="7929" cy="7044"/>
            </a:xfrm>
            <a:prstGeom prst="line">
              <a:avLst/>
            </a:prstGeom>
            <a:grpFill/>
            <a:ln w="25400">
              <a:solidFill>
                <a:srgbClr val="21212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68" name="Line 780"/>
            <p:cNvSpPr>
              <a:spLocks noChangeShapeType="1"/>
            </p:cNvSpPr>
            <p:nvPr/>
          </p:nvSpPr>
          <p:spPr bwMode="auto">
            <a:xfrm flipH="1">
              <a:off x="3447669" y="2156945"/>
              <a:ext cx="31715" cy="31697"/>
            </a:xfrm>
            <a:prstGeom prst="line">
              <a:avLst/>
            </a:prstGeom>
            <a:grpFill/>
            <a:ln w="25400">
              <a:solidFill>
                <a:srgbClr val="29292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69" name="Line 781"/>
            <p:cNvSpPr>
              <a:spLocks noChangeShapeType="1"/>
            </p:cNvSpPr>
            <p:nvPr/>
          </p:nvSpPr>
          <p:spPr bwMode="auto">
            <a:xfrm flipH="1">
              <a:off x="3447669" y="2156945"/>
              <a:ext cx="55501" cy="58111"/>
            </a:xfrm>
            <a:prstGeom prst="line">
              <a:avLst/>
            </a:prstGeom>
            <a:grpFill/>
            <a:ln w="25400">
              <a:solidFill>
                <a:srgbClr val="31313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70" name="Line 782"/>
            <p:cNvSpPr>
              <a:spLocks noChangeShapeType="1"/>
            </p:cNvSpPr>
            <p:nvPr/>
          </p:nvSpPr>
          <p:spPr bwMode="auto">
            <a:xfrm flipH="1">
              <a:off x="3447669" y="2156945"/>
              <a:ext cx="68187" cy="70437"/>
            </a:xfrm>
            <a:prstGeom prst="line">
              <a:avLst/>
            </a:prstGeom>
            <a:grpFill/>
            <a:ln w="25400">
              <a:solidFill>
                <a:srgbClr val="39393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71" name="Line 783"/>
            <p:cNvSpPr>
              <a:spLocks noChangeShapeType="1"/>
            </p:cNvSpPr>
            <p:nvPr/>
          </p:nvSpPr>
          <p:spPr bwMode="auto">
            <a:xfrm flipH="1">
              <a:off x="3447669" y="2156945"/>
              <a:ext cx="80874" cy="84524"/>
            </a:xfrm>
            <a:prstGeom prst="line">
              <a:avLst/>
            </a:prstGeom>
            <a:grpFill/>
            <a:ln w="25400">
              <a:solidFill>
                <a:srgbClr val="42424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72" name="Line 784"/>
            <p:cNvSpPr>
              <a:spLocks noChangeShapeType="1"/>
            </p:cNvSpPr>
            <p:nvPr/>
          </p:nvSpPr>
          <p:spPr bwMode="auto">
            <a:xfrm flipH="1">
              <a:off x="3447669" y="2156945"/>
              <a:ext cx="104660" cy="109177"/>
            </a:xfrm>
            <a:prstGeom prst="line">
              <a:avLst/>
            </a:prstGeom>
            <a:grpFill/>
            <a:ln w="25400">
              <a:solidFill>
                <a:srgbClr val="4A4A4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73" name="Line 785"/>
            <p:cNvSpPr>
              <a:spLocks noChangeShapeType="1"/>
            </p:cNvSpPr>
            <p:nvPr/>
          </p:nvSpPr>
          <p:spPr bwMode="auto">
            <a:xfrm flipH="1">
              <a:off x="3460355" y="2156945"/>
              <a:ext cx="104660" cy="110938"/>
            </a:xfrm>
            <a:prstGeom prst="line">
              <a:avLst/>
            </a:prstGeom>
            <a:grpFill/>
            <a:ln w="25400">
              <a:solidFill>
                <a:srgbClr val="52525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74" name="Line 786"/>
            <p:cNvSpPr>
              <a:spLocks noChangeShapeType="1"/>
            </p:cNvSpPr>
            <p:nvPr/>
          </p:nvSpPr>
          <p:spPr bwMode="auto">
            <a:xfrm flipH="1">
              <a:off x="3471455" y="2156945"/>
              <a:ext cx="104660" cy="110938"/>
            </a:xfrm>
            <a:prstGeom prst="line">
              <a:avLst/>
            </a:prstGeom>
            <a:grpFill/>
            <a:ln w="25400">
              <a:solidFill>
                <a:srgbClr val="5A5A5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75" name="Line 787"/>
            <p:cNvSpPr>
              <a:spLocks noChangeShapeType="1"/>
            </p:cNvSpPr>
            <p:nvPr/>
          </p:nvSpPr>
          <p:spPr bwMode="auto">
            <a:xfrm flipH="1">
              <a:off x="3496827" y="2156945"/>
              <a:ext cx="106246" cy="110938"/>
            </a:xfrm>
            <a:prstGeom prst="line">
              <a:avLst/>
            </a:prstGeom>
            <a:grpFill/>
            <a:ln w="25400">
              <a:solidFill>
                <a:srgbClr val="63636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76" name="Line 788"/>
            <p:cNvSpPr>
              <a:spLocks noChangeShapeType="1"/>
            </p:cNvSpPr>
            <p:nvPr/>
          </p:nvSpPr>
          <p:spPr bwMode="auto">
            <a:xfrm flipH="1">
              <a:off x="3509513" y="2156945"/>
              <a:ext cx="104660" cy="110938"/>
            </a:xfrm>
            <a:prstGeom prst="line">
              <a:avLst/>
            </a:prstGeom>
            <a:grpFill/>
            <a:ln w="25400">
              <a:solidFill>
                <a:srgbClr val="6B6B6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77" name="Line 789"/>
            <p:cNvSpPr>
              <a:spLocks noChangeShapeType="1"/>
            </p:cNvSpPr>
            <p:nvPr/>
          </p:nvSpPr>
          <p:spPr bwMode="auto">
            <a:xfrm flipH="1">
              <a:off x="3533300" y="2156945"/>
              <a:ext cx="104660" cy="110938"/>
            </a:xfrm>
            <a:prstGeom prst="line">
              <a:avLst/>
            </a:prstGeom>
            <a:grpFill/>
            <a:ln w="25400">
              <a:solidFill>
                <a:srgbClr val="73737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78" name="Line 790"/>
            <p:cNvSpPr>
              <a:spLocks noChangeShapeType="1"/>
            </p:cNvSpPr>
            <p:nvPr/>
          </p:nvSpPr>
          <p:spPr bwMode="auto">
            <a:xfrm flipH="1">
              <a:off x="3545986" y="2156945"/>
              <a:ext cx="104660" cy="110938"/>
            </a:xfrm>
            <a:prstGeom prst="line">
              <a:avLst/>
            </a:prstGeom>
            <a:grpFill/>
            <a:ln w="25400">
              <a:solidFill>
                <a:srgbClr val="7B7B7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79" name="Line 791"/>
            <p:cNvSpPr>
              <a:spLocks noChangeShapeType="1"/>
            </p:cNvSpPr>
            <p:nvPr/>
          </p:nvSpPr>
          <p:spPr bwMode="auto">
            <a:xfrm flipH="1">
              <a:off x="3569772" y="2156945"/>
              <a:ext cx="104660" cy="110938"/>
            </a:xfrm>
            <a:prstGeom prst="line">
              <a:avLst/>
            </a:prstGeom>
            <a:grpFill/>
            <a:ln w="25400">
              <a:solidFill>
                <a:srgbClr val="84848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80" name="Line 792"/>
            <p:cNvSpPr>
              <a:spLocks noChangeShapeType="1"/>
            </p:cNvSpPr>
            <p:nvPr/>
          </p:nvSpPr>
          <p:spPr bwMode="auto">
            <a:xfrm flipH="1">
              <a:off x="3582458" y="2156945"/>
              <a:ext cx="104660" cy="110938"/>
            </a:xfrm>
            <a:prstGeom prst="line">
              <a:avLst/>
            </a:prstGeom>
            <a:grpFill/>
            <a:ln w="25400">
              <a:solidFill>
                <a:srgbClr val="8C8C8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81" name="Line 793"/>
            <p:cNvSpPr>
              <a:spLocks noChangeShapeType="1"/>
            </p:cNvSpPr>
            <p:nvPr/>
          </p:nvSpPr>
          <p:spPr bwMode="auto">
            <a:xfrm flipH="1">
              <a:off x="3593558" y="2156945"/>
              <a:ext cx="104660" cy="110938"/>
            </a:xfrm>
            <a:prstGeom prst="line">
              <a:avLst/>
            </a:prstGeom>
            <a:grpFill/>
            <a:ln w="25400">
              <a:solidFill>
                <a:srgbClr val="94949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82" name="Line 794"/>
            <p:cNvSpPr>
              <a:spLocks noChangeShapeType="1"/>
            </p:cNvSpPr>
            <p:nvPr/>
          </p:nvSpPr>
          <p:spPr bwMode="auto">
            <a:xfrm flipH="1">
              <a:off x="3617345" y="2156945"/>
              <a:ext cx="106246" cy="110938"/>
            </a:xfrm>
            <a:prstGeom prst="line">
              <a:avLst/>
            </a:prstGeom>
            <a:grpFill/>
            <a:ln w="25400">
              <a:solidFill>
                <a:srgbClr val="9C9C9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83" name="Line 795"/>
            <p:cNvSpPr>
              <a:spLocks noChangeShapeType="1"/>
            </p:cNvSpPr>
            <p:nvPr/>
          </p:nvSpPr>
          <p:spPr bwMode="auto">
            <a:xfrm flipH="1">
              <a:off x="3630031" y="2156945"/>
              <a:ext cx="104660" cy="110938"/>
            </a:xfrm>
            <a:prstGeom prst="line">
              <a:avLst/>
            </a:prstGeom>
            <a:grpFill/>
            <a:ln w="25400">
              <a:solidFill>
                <a:srgbClr val="A5A5A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84" name="Line 796"/>
            <p:cNvSpPr>
              <a:spLocks noChangeShapeType="1"/>
            </p:cNvSpPr>
            <p:nvPr/>
          </p:nvSpPr>
          <p:spPr bwMode="auto">
            <a:xfrm flipH="1">
              <a:off x="3653817" y="2156945"/>
              <a:ext cx="104660" cy="110938"/>
            </a:xfrm>
            <a:prstGeom prst="line">
              <a:avLst/>
            </a:prstGeom>
            <a:grpFill/>
            <a:ln w="25400">
              <a:solidFill>
                <a:srgbClr val="ADADA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85" name="Line 797"/>
            <p:cNvSpPr>
              <a:spLocks noChangeShapeType="1"/>
            </p:cNvSpPr>
            <p:nvPr/>
          </p:nvSpPr>
          <p:spPr bwMode="auto">
            <a:xfrm flipH="1">
              <a:off x="3666503" y="2156945"/>
              <a:ext cx="104660" cy="110938"/>
            </a:xfrm>
            <a:prstGeom prst="line">
              <a:avLst/>
            </a:prstGeom>
            <a:grpFill/>
            <a:ln w="25400">
              <a:solidFill>
                <a:srgbClr val="B5B5B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86" name="Line 798"/>
            <p:cNvSpPr>
              <a:spLocks noChangeShapeType="1"/>
            </p:cNvSpPr>
            <p:nvPr/>
          </p:nvSpPr>
          <p:spPr bwMode="auto">
            <a:xfrm flipH="1">
              <a:off x="3679189" y="2156945"/>
              <a:ext cx="104660" cy="110938"/>
            </a:xfrm>
            <a:prstGeom prst="line">
              <a:avLst/>
            </a:prstGeom>
            <a:grpFill/>
            <a:ln w="25400">
              <a:solidFill>
                <a:srgbClr val="BDBDB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87" name="Line 799"/>
            <p:cNvSpPr>
              <a:spLocks noChangeShapeType="1"/>
            </p:cNvSpPr>
            <p:nvPr/>
          </p:nvSpPr>
          <p:spPr bwMode="auto">
            <a:xfrm flipH="1">
              <a:off x="3701390" y="2169271"/>
              <a:ext cx="93560" cy="98612"/>
            </a:xfrm>
            <a:prstGeom prst="line">
              <a:avLst/>
            </a:prstGeom>
            <a:grpFill/>
            <a:ln w="25400">
              <a:solidFill>
                <a:srgbClr val="C6C6C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88" name="Line 800"/>
            <p:cNvSpPr>
              <a:spLocks noChangeShapeType="1"/>
            </p:cNvSpPr>
            <p:nvPr/>
          </p:nvSpPr>
          <p:spPr bwMode="auto">
            <a:xfrm flipH="1">
              <a:off x="3712490" y="2181598"/>
              <a:ext cx="82459" cy="86285"/>
            </a:xfrm>
            <a:prstGeom prst="line">
              <a:avLst/>
            </a:prstGeom>
            <a:grpFill/>
            <a:ln w="25400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89" name="Line 801"/>
            <p:cNvSpPr>
              <a:spLocks noChangeShapeType="1"/>
            </p:cNvSpPr>
            <p:nvPr/>
          </p:nvSpPr>
          <p:spPr bwMode="auto">
            <a:xfrm flipH="1">
              <a:off x="3725176" y="2193924"/>
              <a:ext cx="69773" cy="73959"/>
            </a:xfrm>
            <a:prstGeom prst="line">
              <a:avLst/>
            </a:prstGeom>
            <a:grpFill/>
            <a:ln w="25400">
              <a:solidFill>
                <a:srgbClr val="D6D6D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90" name="Line 802"/>
            <p:cNvSpPr>
              <a:spLocks noChangeShapeType="1"/>
            </p:cNvSpPr>
            <p:nvPr/>
          </p:nvSpPr>
          <p:spPr bwMode="auto">
            <a:xfrm flipH="1">
              <a:off x="3748962" y="2218577"/>
              <a:ext cx="45987" cy="49306"/>
            </a:xfrm>
            <a:prstGeom prst="line">
              <a:avLst/>
            </a:prstGeom>
            <a:grpFill/>
            <a:ln w="25400">
              <a:solidFill>
                <a:srgbClr val="DEDED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91" name="Line 803"/>
            <p:cNvSpPr>
              <a:spLocks noChangeShapeType="1"/>
            </p:cNvSpPr>
            <p:nvPr/>
          </p:nvSpPr>
          <p:spPr bwMode="auto">
            <a:xfrm flipH="1">
              <a:off x="3774334" y="2244991"/>
              <a:ext cx="20615" cy="22892"/>
            </a:xfrm>
            <a:prstGeom prst="line">
              <a:avLst/>
            </a:prstGeom>
            <a:grpFill/>
            <a:ln w="25400">
              <a:solidFill>
                <a:srgbClr val="E7E7E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92" name="Line 804"/>
            <p:cNvSpPr>
              <a:spLocks noChangeShapeType="1"/>
            </p:cNvSpPr>
            <p:nvPr/>
          </p:nvSpPr>
          <p:spPr bwMode="auto">
            <a:xfrm flipH="1">
              <a:off x="3774334" y="2244991"/>
              <a:ext cx="20615" cy="22892"/>
            </a:xfrm>
            <a:prstGeom prst="line">
              <a:avLst/>
            </a:prstGeom>
            <a:grpFill/>
            <a:ln w="25400">
              <a:solidFill>
                <a:srgbClr val="EFEFE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93" name="Freeform 805"/>
            <p:cNvSpPr>
              <a:spLocks/>
            </p:cNvSpPr>
            <p:nvPr/>
          </p:nvSpPr>
          <p:spPr bwMode="auto">
            <a:xfrm>
              <a:off x="3447669" y="2156945"/>
              <a:ext cx="347280" cy="110938"/>
            </a:xfrm>
            <a:custGeom>
              <a:avLst/>
              <a:gdLst/>
              <a:ahLst/>
              <a:cxnLst>
                <a:cxn ang="0">
                  <a:pos x="219" y="0"/>
                </a:cxn>
                <a:cxn ang="0">
                  <a:pos x="203" y="0"/>
                </a:cxn>
                <a:cxn ang="0">
                  <a:pos x="63" y="14"/>
                </a:cxn>
                <a:cxn ang="0">
                  <a:pos x="47" y="14"/>
                </a:cxn>
                <a:cxn ang="0">
                  <a:pos x="31" y="21"/>
                </a:cxn>
                <a:cxn ang="0">
                  <a:pos x="0" y="49"/>
                </a:cxn>
                <a:cxn ang="0">
                  <a:pos x="0" y="63"/>
                </a:cxn>
                <a:cxn ang="0">
                  <a:pos x="16" y="63"/>
                </a:cxn>
                <a:cxn ang="0">
                  <a:pos x="39" y="63"/>
                </a:cxn>
                <a:cxn ang="0">
                  <a:pos x="55" y="56"/>
                </a:cxn>
                <a:cxn ang="0">
                  <a:pos x="219" y="0"/>
                </a:cxn>
              </a:cxnLst>
              <a:rect l="0" t="0" r="r" b="b"/>
              <a:pathLst>
                <a:path w="219" h="63">
                  <a:moveTo>
                    <a:pt x="219" y="0"/>
                  </a:moveTo>
                  <a:lnTo>
                    <a:pt x="203" y="0"/>
                  </a:lnTo>
                  <a:lnTo>
                    <a:pt x="63" y="14"/>
                  </a:lnTo>
                  <a:lnTo>
                    <a:pt x="47" y="14"/>
                  </a:lnTo>
                  <a:lnTo>
                    <a:pt x="31" y="21"/>
                  </a:lnTo>
                  <a:lnTo>
                    <a:pt x="0" y="49"/>
                  </a:lnTo>
                  <a:lnTo>
                    <a:pt x="0" y="63"/>
                  </a:lnTo>
                  <a:lnTo>
                    <a:pt x="16" y="63"/>
                  </a:lnTo>
                  <a:lnTo>
                    <a:pt x="39" y="63"/>
                  </a:lnTo>
                  <a:lnTo>
                    <a:pt x="55" y="56"/>
                  </a:lnTo>
                  <a:lnTo>
                    <a:pt x="219" y="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94" name="Line 806"/>
            <p:cNvSpPr>
              <a:spLocks noChangeShapeType="1"/>
            </p:cNvSpPr>
            <p:nvPr/>
          </p:nvSpPr>
          <p:spPr bwMode="auto">
            <a:xfrm flipH="1">
              <a:off x="3856794" y="2056572"/>
              <a:ext cx="19029" cy="19370"/>
            </a:xfrm>
            <a:prstGeom prst="line">
              <a:avLst/>
            </a:prstGeom>
            <a:grpFill/>
            <a:ln w="25400">
              <a:solidFill>
                <a:srgbClr val="50505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95" name="Line 807"/>
            <p:cNvSpPr>
              <a:spLocks noChangeShapeType="1"/>
            </p:cNvSpPr>
            <p:nvPr/>
          </p:nvSpPr>
          <p:spPr bwMode="auto">
            <a:xfrm flipH="1">
              <a:off x="3856794" y="2056572"/>
              <a:ext cx="31715" cy="33458"/>
            </a:xfrm>
            <a:prstGeom prst="line">
              <a:avLst/>
            </a:prstGeom>
            <a:grpFill/>
            <a:ln w="25400">
              <a:solidFill>
                <a:srgbClr val="5E5E5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96" name="Line 808"/>
            <p:cNvSpPr>
              <a:spLocks noChangeShapeType="1"/>
            </p:cNvSpPr>
            <p:nvPr/>
          </p:nvSpPr>
          <p:spPr bwMode="auto">
            <a:xfrm flipH="1">
              <a:off x="3856794" y="2056572"/>
              <a:ext cx="57087" cy="59871"/>
            </a:xfrm>
            <a:prstGeom prst="line">
              <a:avLst/>
            </a:prstGeom>
            <a:grpFill/>
            <a:ln w="25400">
              <a:solidFill>
                <a:srgbClr val="6B6B6B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97" name="Line 809"/>
            <p:cNvSpPr>
              <a:spLocks noChangeShapeType="1"/>
            </p:cNvSpPr>
            <p:nvPr/>
          </p:nvSpPr>
          <p:spPr bwMode="auto">
            <a:xfrm flipH="1">
              <a:off x="3856794" y="2056572"/>
              <a:ext cx="68187" cy="72198"/>
            </a:xfrm>
            <a:prstGeom prst="line">
              <a:avLst/>
            </a:prstGeom>
            <a:grpFill/>
            <a:ln w="25400">
              <a:solidFill>
                <a:srgbClr val="79797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98" name="Line 810"/>
            <p:cNvSpPr>
              <a:spLocks noChangeShapeType="1"/>
            </p:cNvSpPr>
            <p:nvPr/>
          </p:nvSpPr>
          <p:spPr bwMode="auto">
            <a:xfrm flipH="1">
              <a:off x="3866308" y="2056572"/>
              <a:ext cx="69773" cy="75720"/>
            </a:xfrm>
            <a:prstGeom prst="line">
              <a:avLst/>
            </a:prstGeom>
            <a:grpFill/>
            <a:ln w="25400">
              <a:solidFill>
                <a:srgbClr val="86868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99" name="Line 811"/>
            <p:cNvSpPr>
              <a:spLocks noChangeShapeType="1"/>
            </p:cNvSpPr>
            <p:nvPr/>
          </p:nvSpPr>
          <p:spPr bwMode="auto">
            <a:xfrm flipH="1">
              <a:off x="3890095" y="2056572"/>
              <a:ext cx="69773" cy="75720"/>
            </a:xfrm>
            <a:prstGeom prst="line">
              <a:avLst/>
            </a:prstGeom>
            <a:grpFill/>
            <a:ln w="25400">
              <a:solidFill>
                <a:srgbClr val="94949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100" name="Line 812"/>
            <p:cNvSpPr>
              <a:spLocks noChangeShapeType="1"/>
            </p:cNvSpPr>
            <p:nvPr/>
          </p:nvSpPr>
          <p:spPr bwMode="auto">
            <a:xfrm flipH="1">
              <a:off x="3913881" y="2056572"/>
              <a:ext cx="69773" cy="75720"/>
            </a:xfrm>
            <a:prstGeom prst="line">
              <a:avLst/>
            </a:prstGeom>
            <a:grpFill/>
            <a:ln w="25400">
              <a:solidFill>
                <a:srgbClr val="A1A1A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101" name="Line 813"/>
            <p:cNvSpPr>
              <a:spLocks noChangeShapeType="1"/>
            </p:cNvSpPr>
            <p:nvPr/>
          </p:nvSpPr>
          <p:spPr bwMode="auto">
            <a:xfrm flipH="1">
              <a:off x="3924981" y="2058333"/>
              <a:ext cx="68187" cy="73959"/>
            </a:xfrm>
            <a:prstGeom prst="line">
              <a:avLst/>
            </a:prstGeom>
            <a:grpFill/>
            <a:ln w="25400">
              <a:solidFill>
                <a:srgbClr val="AFAFA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102" name="Line 814"/>
            <p:cNvSpPr>
              <a:spLocks noChangeShapeType="1"/>
            </p:cNvSpPr>
            <p:nvPr/>
          </p:nvSpPr>
          <p:spPr bwMode="auto">
            <a:xfrm flipH="1">
              <a:off x="3936081" y="2070660"/>
              <a:ext cx="57087" cy="61632"/>
            </a:xfrm>
            <a:prstGeom prst="line">
              <a:avLst/>
            </a:prstGeom>
            <a:grpFill/>
            <a:ln w="25400">
              <a:solidFill>
                <a:srgbClr val="BCBCB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103" name="Line 815"/>
            <p:cNvSpPr>
              <a:spLocks noChangeShapeType="1"/>
            </p:cNvSpPr>
            <p:nvPr/>
          </p:nvSpPr>
          <p:spPr bwMode="auto">
            <a:xfrm flipH="1">
              <a:off x="3961454" y="2097073"/>
              <a:ext cx="31715" cy="35218"/>
            </a:xfrm>
            <a:prstGeom prst="line">
              <a:avLst/>
            </a:prstGeom>
            <a:grpFill/>
            <a:ln w="25400">
              <a:solidFill>
                <a:srgbClr val="CACAC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104" name="Line 816"/>
            <p:cNvSpPr>
              <a:spLocks noChangeShapeType="1"/>
            </p:cNvSpPr>
            <p:nvPr/>
          </p:nvSpPr>
          <p:spPr bwMode="auto">
            <a:xfrm flipH="1">
              <a:off x="3985240" y="2123487"/>
              <a:ext cx="7929" cy="8805"/>
            </a:xfrm>
            <a:prstGeom prst="line">
              <a:avLst/>
            </a:prstGeom>
            <a:grpFill/>
            <a:ln w="25400">
              <a:solidFill>
                <a:srgbClr val="D7D7D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105" name="Line 817"/>
            <p:cNvSpPr>
              <a:spLocks noChangeShapeType="1"/>
            </p:cNvSpPr>
            <p:nvPr/>
          </p:nvSpPr>
          <p:spPr bwMode="auto">
            <a:xfrm flipH="1">
              <a:off x="3985240" y="2123487"/>
              <a:ext cx="7929" cy="8805"/>
            </a:xfrm>
            <a:prstGeom prst="line">
              <a:avLst/>
            </a:prstGeom>
            <a:grpFill/>
            <a:ln w="25400">
              <a:solidFill>
                <a:srgbClr val="E5E5E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106" name="Freeform 818"/>
            <p:cNvSpPr>
              <a:spLocks/>
            </p:cNvSpPr>
            <p:nvPr/>
          </p:nvSpPr>
          <p:spPr bwMode="auto">
            <a:xfrm>
              <a:off x="3844108" y="2056572"/>
              <a:ext cx="160161" cy="75720"/>
            </a:xfrm>
            <a:custGeom>
              <a:avLst/>
              <a:gdLst/>
              <a:ahLst/>
              <a:cxnLst>
                <a:cxn ang="0">
                  <a:pos x="70" y="0"/>
                </a:cxn>
                <a:cxn ang="0">
                  <a:pos x="0" y="29"/>
                </a:cxn>
                <a:cxn ang="0">
                  <a:pos x="23" y="43"/>
                </a:cxn>
                <a:cxn ang="0">
                  <a:pos x="101" y="21"/>
                </a:cxn>
                <a:cxn ang="0">
                  <a:pos x="70" y="0"/>
                </a:cxn>
              </a:cxnLst>
              <a:rect l="0" t="0" r="r" b="b"/>
              <a:pathLst>
                <a:path w="101" h="43">
                  <a:moveTo>
                    <a:pt x="70" y="0"/>
                  </a:moveTo>
                  <a:lnTo>
                    <a:pt x="0" y="29"/>
                  </a:lnTo>
                  <a:lnTo>
                    <a:pt x="23" y="43"/>
                  </a:lnTo>
                  <a:lnTo>
                    <a:pt x="101" y="21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107" name="Rectangle 819"/>
            <p:cNvSpPr>
              <a:spLocks noChangeArrowheads="1"/>
            </p:cNvSpPr>
            <p:nvPr/>
          </p:nvSpPr>
          <p:spPr bwMode="auto">
            <a:xfrm>
              <a:off x="4339098" y="1499126"/>
              <a:ext cx="1378021" cy="3240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 dirty="0">
                  <a:latin typeface="Arial" charset="0"/>
                </a:rPr>
                <a:t>Andromeda</a:t>
              </a:r>
              <a:endParaRPr lang="en-US" b="1" dirty="0">
                <a:latin typeface="Century Gothic" charset="0"/>
              </a:endParaRPr>
            </a:p>
          </p:txBody>
        </p:sp>
        <p:sp>
          <p:nvSpPr>
            <p:cNvPr id="824" name="Rectangle 286"/>
            <p:cNvSpPr>
              <a:spLocks noChangeArrowheads="1"/>
            </p:cNvSpPr>
            <p:nvPr/>
          </p:nvSpPr>
          <p:spPr bwMode="auto">
            <a:xfrm>
              <a:off x="358618" y="6477259"/>
              <a:ext cx="493170" cy="3240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100" dirty="0">
                  <a:latin typeface="Arial" charset="0"/>
                </a:rPr>
                <a:t>(ns)</a:t>
              </a:r>
              <a:endParaRPr lang="en-US" b="1" dirty="0">
                <a:latin typeface="Century Gothic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543" y="1834092"/>
            <a:ext cx="2034321" cy="3407488"/>
          </a:xfrm>
          <a:prstGeom prst="rect">
            <a:avLst/>
          </a:prstGeom>
        </p:spPr>
      </p:pic>
      <p:sp>
        <p:nvSpPr>
          <p:cNvPr id="823" name="Rectangle 23"/>
          <p:cNvSpPr>
            <a:spLocks noChangeArrowheads="1"/>
          </p:cNvSpPr>
          <p:nvPr/>
        </p:nvSpPr>
        <p:spPr bwMode="auto">
          <a:xfrm>
            <a:off x="9616335" y="5265231"/>
            <a:ext cx="1640556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a typeface="Helvetica" charset="0"/>
                <a:cs typeface="Helvetica" charset="0"/>
              </a:rPr>
              <a:t>Jim Gray</a:t>
            </a:r>
            <a:br>
              <a:rPr lang="en-US" b="1" dirty="0">
                <a:solidFill>
                  <a:srgbClr val="FF0000"/>
                </a:solidFill>
                <a:ea typeface="Helvetica" charset="0"/>
                <a:cs typeface="Helvetica" charset="0"/>
              </a:rPr>
            </a:br>
            <a:r>
              <a:rPr lang="en-US" b="1" dirty="0">
                <a:solidFill>
                  <a:srgbClr val="FF0000"/>
                </a:solidFill>
                <a:ea typeface="Helvetica" charset="0"/>
                <a:cs typeface="Helvetica" charset="0"/>
              </a:rPr>
              <a:t>Turing Award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ea typeface="Helvetica" charset="0"/>
                <a:cs typeface="Helvetica" charset="0"/>
              </a:rPr>
              <a:t>B.S. Cal 1966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ea typeface="Helvetica" charset="0"/>
                <a:cs typeface="Helvetica" charset="0"/>
              </a:rPr>
              <a:t>Ph.D. Cal 1969!</a:t>
            </a:r>
          </a:p>
        </p:txBody>
      </p:sp>
      <p:sp>
        <p:nvSpPr>
          <p:cNvPr id="826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/>
              <a:t>2017</a:t>
            </a:r>
            <a:r>
              <a:rPr lang="en-US" dirty="0"/>
              <a:t>-- Lecture #1</a:t>
            </a:r>
          </a:p>
        </p:txBody>
      </p:sp>
    </p:spTree>
    <p:extLst>
      <p:ext uri="{BB962C8B-B14F-4D97-AF65-F5344CB8AC3E}">
        <p14:creationId xmlns:p14="http://schemas.microsoft.com/office/powerpoint/2010/main" val="597725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en-US" dirty="0" smtClean="0"/>
              <a:t>Great Idea #3: Principle of Locality/</a:t>
            </a:r>
            <a:br>
              <a:rPr lang="en-US" dirty="0" smtClean="0"/>
            </a:br>
            <a:r>
              <a:rPr lang="en-US" dirty="0" smtClean="0"/>
              <a:t>Memory Hierarchy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642B5-550A-2247-934B-D5F7816A89B5}" type="datetime1">
              <a:rPr lang="en-US" smtClean="0"/>
              <a:t>8/29/17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0622" y="1388529"/>
            <a:ext cx="9053512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e Placeholder 3"/>
          <p:cNvSpPr txBox="1">
            <a:spLocks/>
          </p:cNvSpPr>
          <p:nvPr/>
        </p:nvSpPr>
        <p:spPr>
          <a:xfrm>
            <a:off x="2133600" y="65087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282E44-4BD5-5E42-AF3A-81498880D760}" type="datetime1">
              <a:rPr lang="en-US"/>
              <a:pPr/>
              <a:t>8/29/17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00600" y="65087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1095" y="1286938"/>
            <a:ext cx="8445187" cy="509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Idea #4: Parallelism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4A320-B56B-564D-9318-923C6912DEA3}" type="datetime1">
              <a:rPr lang="en-US" smtClean="0"/>
              <a:t>8/29/17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0" y="2610891"/>
            <a:ext cx="8925708" cy="375756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6801" y="1235561"/>
            <a:ext cx="4192167" cy="5198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Great Idea #5: </a:t>
            </a:r>
            <a:br>
              <a:rPr lang="en-US" dirty="0" smtClean="0"/>
            </a:br>
            <a:r>
              <a:rPr lang="en-US" dirty="0" smtClean="0"/>
              <a:t>Dependability via Redundancy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Redundancy so that a failing piece doesn’t make the whole system fail</a:t>
            </a:r>
          </a:p>
          <a:p>
            <a:pPr lvl="1"/>
            <a:endParaRPr lang="en-US" dirty="0"/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2FF0E-E75A-534D-BBFE-CDC927627753}" type="datetime1">
              <a:rPr lang="en-US" smtClean="0"/>
              <a:t>8/29/17</a:t>
            </a:fld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sp>
        <p:nvSpPr>
          <p:cNvPr id="11" name="Cube 10"/>
          <p:cNvSpPr/>
          <p:nvPr/>
        </p:nvSpPr>
        <p:spPr>
          <a:xfrm>
            <a:off x="2895595" y="4572015"/>
            <a:ext cx="1574800" cy="1320801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1+1=2</a:t>
            </a:r>
          </a:p>
        </p:txBody>
      </p:sp>
      <p:sp>
        <p:nvSpPr>
          <p:cNvPr id="12" name="Cube 11"/>
          <p:cNvSpPr/>
          <p:nvPr/>
        </p:nvSpPr>
        <p:spPr>
          <a:xfrm>
            <a:off x="5232395" y="4555082"/>
            <a:ext cx="1574800" cy="1320801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1+1=2</a:t>
            </a:r>
          </a:p>
        </p:txBody>
      </p:sp>
      <p:sp>
        <p:nvSpPr>
          <p:cNvPr id="13" name="Cube 12"/>
          <p:cNvSpPr/>
          <p:nvPr/>
        </p:nvSpPr>
        <p:spPr>
          <a:xfrm>
            <a:off x="7586129" y="4555082"/>
            <a:ext cx="1574800" cy="1320801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1+1=1</a:t>
            </a:r>
          </a:p>
        </p:txBody>
      </p:sp>
      <p:grpSp>
        <p:nvGrpSpPr>
          <p:cNvPr id="8" name="Group 30"/>
          <p:cNvGrpSpPr/>
          <p:nvPr/>
        </p:nvGrpSpPr>
        <p:grpSpPr>
          <a:xfrm>
            <a:off x="3640668" y="2556923"/>
            <a:ext cx="4818920" cy="2150544"/>
            <a:chOff x="2116667" y="2556923"/>
            <a:chExt cx="4818920" cy="2150544"/>
          </a:xfrm>
        </p:grpSpPr>
        <p:grpSp>
          <p:nvGrpSpPr>
            <p:cNvPr id="9" name="Group 28"/>
            <p:cNvGrpSpPr/>
            <p:nvPr/>
          </p:nvGrpSpPr>
          <p:grpSpPr>
            <a:xfrm>
              <a:off x="2116667" y="2556923"/>
              <a:ext cx="4707467" cy="2150544"/>
              <a:chOff x="2116667" y="2556923"/>
              <a:chExt cx="4707467" cy="2150544"/>
            </a:xfrm>
          </p:grpSpPr>
          <p:sp>
            <p:nvSpPr>
              <p:cNvPr id="18" name="Cube 17"/>
              <p:cNvSpPr/>
              <p:nvPr/>
            </p:nvSpPr>
            <p:spPr>
              <a:xfrm>
                <a:off x="3826928" y="2556923"/>
                <a:ext cx="1574800" cy="132080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1+1=2</a:t>
                </a:r>
              </a:p>
            </p:txBody>
          </p:sp>
          <p:cxnSp>
            <p:nvCxnSpPr>
              <p:cNvPr id="20" name="Straight Arrow Connector 19"/>
              <p:cNvCxnSpPr>
                <a:endCxn id="18" idx="3"/>
              </p:cNvCxnSpPr>
              <p:nvPr/>
            </p:nvCxnSpPr>
            <p:spPr>
              <a:xfrm flipV="1">
                <a:off x="2116667" y="3877724"/>
                <a:ext cx="2332561" cy="829743"/>
              </a:xfrm>
              <a:prstGeom prst="straightConnector1">
                <a:avLst/>
              </a:prstGeom>
              <a:ln w="76200"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endCxn id="18" idx="3"/>
              </p:cNvCxnSpPr>
              <p:nvPr/>
            </p:nvCxnSpPr>
            <p:spPr>
              <a:xfrm rot="16200000" flipV="1">
                <a:off x="4053410" y="4273543"/>
                <a:ext cx="812809" cy="21172"/>
              </a:xfrm>
              <a:prstGeom prst="straightConnector1">
                <a:avLst/>
              </a:prstGeom>
              <a:ln w="76200"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endCxn id="18" idx="3"/>
              </p:cNvCxnSpPr>
              <p:nvPr/>
            </p:nvCxnSpPr>
            <p:spPr>
              <a:xfrm rot="10800000">
                <a:off x="4449229" y="3877725"/>
                <a:ext cx="2374905" cy="762009"/>
              </a:xfrm>
              <a:prstGeom prst="straightConnector1">
                <a:avLst/>
              </a:prstGeom>
              <a:ln w="76200"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5638800" y="2980266"/>
              <a:ext cx="12967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 of 3 agree</a:t>
              </a:r>
            </a:p>
          </p:txBody>
        </p:sp>
      </p:grpSp>
      <p:grpSp>
        <p:nvGrpSpPr>
          <p:cNvPr id="7" name="Group 16"/>
          <p:cNvGrpSpPr/>
          <p:nvPr/>
        </p:nvGrpSpPr>
        <p:grpSpPr>
          <a:xfrm>
            <a:off x="7421155" y="4066998"/>
            <a:ext cx="1811866" cy="1811867"/>
            <a:chOff x="5909728" y="4368790"/>
            <a:chExt cx="1811866" cy="1811867"/>
          </a:xfrm>
        </p:grpSpPr>
        <p:cxnSp>
          <p:nvCxnSpPr>
            <p:cNvPr id="15" name="Straight Connector 14"/>
            <p:cNvCxnSpPr/>
            <p:nvPr/>
          </p:nvCxnSpPr>
          <p:spPr>
            <a:xfrm rot="16200000" flipH="1">
              <a:off x="5909728" y="4402657"/>
              <a:ext cx="1778000" cy="177800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5943594" y="4368790"/>
              <a:ext cx="1778000" cy="177800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9431868" y="4978402"/>
            <a:ext cx="931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FAIL!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98142" y="6096003"/>
            <a:ext cx="584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Increasing transistor density reduces the cost of redundancy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AI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078" y="4768394"/>
            <a:ext cx="4842927" cy="2089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Great Idea #5: </a:t>
            </a:r>
            <a:br>
              <a:rPr lang="en-US" dirty="0" smtClean="0"/>
            </a:br>
            <a:r>
              <a:rPr lang="en-US" dirty="0" smtClean="0"/>
              <a:t>Dependability via Redundancy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Applies to everything from datacenters to storage to memory to instructors</a:t>
            </a:r>
          </a:p>
          <a:p>
            <a:pPr lvl="1"/>
            <a:r>
              <a:rPr lang="en-US" sz="2400" dirty="0"/>
              <a:t>Redundant </a:t>
            </a:r>
            <a:r>
              <a:rPr lang="en-US" sz="2400" u="sng" dirty="0"/>
              <a:t>datacenters</a:t>
            </a:r>
            <a:r>
              <a:rPr lang="en-US" sz="2400" dirty="0"/>
              <a:t> so that can lose 1 datacenter but Internet service stays online</a:t>
            </a:r>
          </a:p>
          <a:p>
            <a:pPr lvl="1"/>
            <a:r>
              <a:rPr lang="en-US" sz="2400" dirty="0"/>
              <a:t>Redundant </a:t>
            </a:r>
            <a:r>
              <a:rPr lang="en-US" sz="2400" u="sng" dirty="0"/>
              <a:t>disks</a:t>
            </a:r>
            <a:r>
              <a:rPr lang="en-US" sz="2400" dirty="0"/>
              <a:t> so that can lose 1 disk but not lose data (Redundant Arrays of Independent Disks/RAID)</a:t>
            </a:r>
          </a:p>
          <a:p>
            <a:pPr lvl="1"/>
            <a:r>
              <a:rPr lang="en-US" sz="2400" dirty="0"/>
              <a:t>Redundant </a:t>
            </a:r>
            <a:r>
              <a:rPr lang="en-US" sz="2400" u="sng" dirty="0"/>
              <a:t>memory bits</a:t>
            </a:r>
            <a:r>
              <a:rPr lang="en-US" sz="2400" dirty="0"/>
              <a:t> of so that can lose 1 bit but no data (Error Correcting Code/ECC Memory)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D9334-C9E4-9848-B38B-93A6EE61D674}" type="datetime1">
              <a:rPr lang="en-US" smtClean="0"/>
              <a:t>8/29/17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pic>
        <p:nvPicPr>
          <p:cNvPr id="8" name="Picture 7" descr="ECCmemor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800" y="5302026"/>
            <a:ext cx="2709334" cy="636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Thinking about Machine Structures</a:t>
            </a:r>
          </a:p>
          <a:p>
            <a:r>
              <a:rPr lang="en-US" dirty="0" smtClean="0"/>
              <a:t>Great Ideas in Computer Architecture</a:t>
            </a:r>
          </a:p>
          <a:p>
            <a:r>
              <a:rPr lang="en-US" dirty="0"/>
              <a:t>What </a:t>
            </a:r>
            <a:r>
              <a:rPr lang="en-US" dirty="0" smtClean="0"/>
              <a:t>You Need </a:t>
            </a:r>
            <a:r>
              <a:rPr lang="en-US" dirty="0"/>
              <a:t>to </a:t>
            </a:r>
            <a:r>
              <a:rPr lang="en-US" dirty="0" smtClean="0"/>
              <a:t>Know About This </a:t>
            </a:r>
            <a:r>
              <a:rPr lang="en-US" dirty="0"/>
              <a:t>C</a:t>
            </a:r>
            <a:r>
              <a:rPr lang="en-US" dirty="0" smtClean="0"/>
              <a:t>lass</a:t>
            </a:r>
          </a:p>
          <a:p>
            <a:r>
              <a:rPr lang="en-US" dirty="0" smtClean="0"/>
              <a:t>Everything is a Number</a:t>
            </a: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E6CE-22EA-C947-BA59-D740F91D2B06}" type="datetime1">
              <a:rPr lang="en-US" smtClean="0"/>
              <a:t>8/29/17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40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D925B-9943-824A-90DC-CBCD3FB7192F}" type="datetime1">
              <a:rPr lang="en-US" smtClean="0"/>
              <a:t>8/29/17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1276353"/>
            <a:ext cx="5080000" cy="50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115" y="0"/>
            <a:ext cx="4489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0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is </a:t>
            </a:r>
            <a:r>
              <a:rPr lang="en-US" smtClean="0"/>
              <a:t>Architecture Exciting Today?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0954-B576-9D4D-A4A4-BAF4EBC7B2CF}" type="datetime1">
              <a:rPr lang="en-US" smtClean="0"/>
              <a:t>8/29/17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1741" y="1275736"/>
            <a:ext cx="7274878" cy="504484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3786250" y="3859481"/>
            <a:ext cx="4530437" cy="150816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074724" y="4120739"/>
            <a:ext cx="2726470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0500356">
            <a:off x="4081044" y="4428898"/>
            <a:ext cx="286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CPU Clock Speed +15%/year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16686" y="3733518"/>
            <a:ext cx="162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CPU Speed Flat</a:t>
            </a:r>
          </a:p>
        </p:txBody>
      </p:sp>
    </p:spTree>
    <p:extLst>
      <p:ext uri="{BB962C8B-B14F-4D97-AF65-F5344CB8AC3E}">
        <p14:creationId xmlns:p14="http://schemas.microsoft.com/office/powerpoint/2010/main" val="150275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Conventional Wisdom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Moore’s Law + Dennard Scaling = faster, cheaper, lower-power general-purpose computers each year</a:t>
            </a:r>
          </a:p>
          <a:p>
            <a:r>
              <a:rPr lang="en-US" dirty="0"/>
              <a:t>In glory days, 1%/week performance improvement!</a:t>
            </a:r>
          </a:p>
          <a:p>
            <a:endParaRPr lang="en-US" dirty="0"/>
          </a:p>
          <a:p>
            <a:r>
              <a:rPr lang="en-US" dirty="0"/>
              <a:t>Dumb to compete by designing parallel or specialized computers</a:t>
            </a:r>
          </a:p>
          <a:p>
            <a:r>
              <a:rPr lang="en-US" dirty="0"/>
              <a:t>By time you’ve finished design, next generation of general-purpose will beat </a:t>
            </a:r>
            <a:r>
              <a:rPr lang="en-US" dirty="0" smtClean="0"/>
              <a:t>you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0954-B576-9D4D-A4A4-BAF4EBC7B2CF}" type="datetime1">
              <a:rPr lang="en-US" smtClean="0"/>
              <a:t>8/29/17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Fall </a:t>
            </a:r>
            <a:r>
              <a:rPr lang="is-IS" smtClean="0"/>
              <a:t>2017</a:t>
            </a:r>
            <a:r>
              <a:rPr lang="en-US" smtClean="0"/>
              <a:t> - Lecture 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43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Conventional Wisdom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0954-B576-9D4D-A4A4-BAF4EBC7B2CF}" type="datetime1">
              <a:rPr lang="en-US" smtClean="0"/>
              <a:t>8/29/17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Fall </a:t>
            </a:r>
            <a:r>
              <a:rPr lang="is-IS" smtClean="0"/>
              <a:t>2017</a:t>
            </a:r>
            <a:r>
              <a:rPr lang="en-US" smtClean="0"/>
              <a:t> - Lecture #1</a:t>
            </a:r>
            <a:endParaRPr lang="en-US" dirty="0"/>
          </a:p>
        </p:txBody>
      </p:sp>
      <p:pic>
        <p:nvPicPr>
          <p:cNvPr id="7" name="Picture 6" descr="tpu-v2-hero-2.2e16d0ba.fill-1080x108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8" b="26585"/>
          <a:stretch/>
        </p:blipFill>
        <p:spPr>
          <a:xfrm>
            <a:off x="1199589" y="1399092"/>
            <a:ext cx="6188349" cy="2893397"/>
          </a:xfrm>
          <a:prstGeom prst="rect">
            <a:avLst/>
          </a:prstGeom>
        </p:spPr>
      </p:pic>
      <p:pic>
        <p:nvPicPr>
          <p:cNvPr id="8" name="Picture 7" descr="Google Cloud TPU board side view x 800_149502607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44" y="4426527"/>
            <a:ext cx="6267584" cy="19586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02237" y="1762926"/>
            <a:ext cx="4488871" cy="156965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Google TPU2</a:t>
            </a:r>
          </a:p>
          <a:p>
            <a:r>
              <a:rPr lang="en-US" sz="2400" dirty="0" smtClean="0">
                <a:latin typeface="Calibri"/>
                <a:cs typeface="Calibri"/>
              </a:rPr>
              <a:t>Specialized Engine for NN training</a:t>
            </a:r>
          </a:p>
          <a:p>
            <a:r>
              <a:rPr lang="en-US" sz="2400" dirty="0" smtClean="0">
                <a:latin typeface="Calibri"/>
                <a:cs typeface="Calibri"/>
              </a:rPr>
              <a:t>Deployed in cloud</a:t>
            </a:r>
          </a:p>
          <a:p>
            <a:r>
              <a:rPr lang="en-US" sz="2400" dirty="0" smtClean="0">
                <a:latin typeface="Calibri"/>
                <a:cs typeface="Calibri"/>
              </a:rPr>
              <a:t>45 TFLOPS/chip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206854" y="4727818"/>
            <a:ext cx="4354709" cy="685801"/>
            <a:chOff x="4038600" y="3486150"/>
            <a:chExt cx="4354709" cy="685801"/>
          </a:xfrm>
        </p:grpSpPr>
        <p:cxnSp>
          <p:nvCxnSpPr>
            <p:cNvPr id="11" name="Straight Connector 10"/>
            <p:cNvCxnSpPr/>
            <p:nvPr/>
          </p:nvCxnSpPr>
          <p:spPr bwMode="auto">
            <a:xfrm flipV="1">
              <a:off x="4038600" y="3716983"/>
              <a:ext cx="1905000" cy="45496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5943600" y="3486150"/>
              <a:ext cx="2449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alibri"/>
                  <a:cs typeface="Calibri"/>
                </a:rPr>
                <a:t>Serious </a:t>
              </a:r>
              <a:r>
                <a:rPr lang="en-US" sz="2400" dirty="0" err="1" smtClean="0">
                  <a:latin typeface="Calibri"/>
                  <a:cs typeface="Calibri"/>
                </a:rPr>
                <a:t>heatsinks</a:t>
              </a:r>
              <a:r>
                <a:rPr lang="en-US" sz="2400" dirty="0" smtClean="0">
                  <a:latin typeface="Calibri"/>
                  <a:cs typeface="Calibri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667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94AECF"/>
                </a:solidFill>
              </a:rPr>
              <a:t>Thinking about Machine Structures</a:t>
            </a:r>
          </a:p>
          <a:p>
            <a:r>
              <a:rPr lang="en-US" dirty="0" smtClean="0">
                <a:solidFill>
                  <a:srgbClr val="94AECF"/>
                </a:solidFill>
              </a:rPr>
              <a:t>Great Ideas in Computer Architecture</a:t>
            </a:r>
          </a:p>
          <a:p>
            <a:r>
              <a:rPr lang="en-US" dirty="0"/>
              <a:t>What </a:t>
            </a:r>
            <a:r>
              <a:rPr lang="en-US" dirty="0" smtClean="0"/>
              <a:t>You Need </a:t>
            </a:r>
            <a:r>
              <a:rPr lang="en-US" dirty="0"/>
              <a:t>to </a:t>
            </a:r>
            <a:r>
              <a:rPr lang="en-US" dirty="0" smtClean="0"/>
              <a:t>Know About This Class</a:t>
            </a:r>
          </a:p>
          <a:p>
            <a:r>
              <a:rPr lang="en-US" dirty="0">
                <a:solidFill>
                  <a:srgbClr val="94AECF"/>
                </a:solidFill>
              </a:rPr>
              <a:t>Everything is a Number</a:t>
            </a:r>
          </a:p>
          <a:p>
            <a:pPr marL="0" indent="0">
              <a:buNone/>
            </a:pP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58E97-3E1E-9246-8577-BC52DFB906BB}" type="datetime1">
              <a:rPr lang="en-US" smtClean="0"/>
              <a:t>8/29/17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64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506" y="1600202"/>
            <a:ext cx="7379072" cy="525779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Course Web: </a:t>
            </a:r>
            <a:r>
              <a:rPr lang="en-US" dirty="0" smtClean="0">
                <a:solidFill>
                  <a:srgbClr val="000000"/>
                </a:solidFill>
                <a:hlinkClick r:id="rId2"/>
              </a:rPr>
              <a:t>http://inst.eecs.Berkeley.edu/~cs61c/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Instructors: </a:t>
            </a:r>
            <a:r>
              <a:rPr lang="en-US" dirty="0" err="1" smtClean="0">
                <a:solidFill>
                  <a:srgbClr val="000000"/>
                </a:solidFill>
              </a:rPr>
              <a:t>Krste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Asanović</a:t>
            </a:r>
            <a:r>
              <a:rPr lang="en-US" dirty="0" smtClean="0">
                <a:solidFill>
                  <a:srgbClr val="000000"/>
                </a:solidFill>
              </a:rPr>
              <a:t> and Randy H. Katz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Teaching Staff: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Co-Head TAs: Steven Ho, Steven Chen, and </a:t>
            </a:r>
            <a:r>
              <a:rPr lang="en-US" dirty="0" err="1" smtClean="0">
                <a:solidFill>
                  <a:srgbClr val="000000"/>
                </a:solidFill>
              </a:rPr>
              <a:t>Peijei</a:t>
            </a:r>
            <a:r>
              <a:rPr lang="en-US" dirty="0" smtClean="0">
                <a:solidFill>
                  <a:srgbClr val="000000"/>
                </a:solidFill>
              </a:rPr>
              <a:t> Li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TAs: Nikhil </a:t>
            </a:r>
            <a:r>
              <a:rPr lang="en-US" dirty="0" err="1">
                <a:solidFill>
                  <a:srgbClr val="000000"/>
                </a:solidFill>
              </a:rPr>
              <a:t>Athreya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</a:rPr>
              <a:t>Connor </a:t>
            </a:r>
            <a:r>
              <a:rPr lang="en-US" dirty="0">
                <a:solidFill>
                  <a:srgbClr val="000000"/>
                </a:solidFill>
              </a:rPr>
              <a:t>Brennan, Irene </a:t>
            </a:r>
            <a:r>
              <a:rPr lang="en-US" dirty="0" err="1">
                <a:solidFill>
                  <a:srgbClr val="000000"/>
                </a:solidFill>
              </a:rPr>
              <a:t>Dea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</a:rPr>
              <a:t>Dylan </a:t>
            </a:r>
            <a:r>
              <a:rPr lang="en-US" dirty="0">
                <a:solidFill>
                  <a:srgbClr val="000000"/>
                </a:solidFill>
              </a:rPr>
              <a:t>Dreyer,  Julian Early,  Derek Feng, </a:t>
            </a:r>
            <a:r>
              <a:rPr lang="en-US" dirty="0" err="1" smtClean="0">
                <a:solidFill>
                  <a:srgbClr val="000000"/>
                </a:solidFill>
              </a:rPr>
              <a:t>Haoan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Jing, </a:t>
            </a:r>
            <a:r>
              <a:rPr lang="en-US" dirty="0" err="1" smtClean="0">
                <a:solidFill>
                  <a:srgbClr val="000000"/>
                </a:solidFill>
              </a:rPr>
              <a:t>Tejas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Kannan, </a:t>
            </a:r>
            <a:r>
              <a:rPr lang="en-US" dirty="0" smtClean="0">
                <a:solidFill>
                  <a:srgbClr val="000000"/>
                </a:solidFill>
              </a:rPr>
              <a:t>Daniel </a:t>
            </a:r>
            <a:r>
              <a:rPr lang="en-US" dirty="0">
                <a:solidFill>
                  <a:srgbClr val="000000"/>
                </a:solidFill>
              </a:rPr>
              <a:t>Ho,  Lisa Lee,  </a:t>
            </a:r>
            <a:r>
              <a:rPr lang="en-US" dirty="0" err="1">
                <a:solidFill>
                  <a:srgbClr val="000000"/>
                </a:solidFill>
              </a:rPr>
              <a:t>Ehimare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Okayomon</a:t>
            </a:r>
            <a:r>
              <a:rPr lang="en-US" dirty="0">
                <a:solidFill>
                  <a:srgbClr val="000000"/>
                </a:solidFill>
              </a:rPr>
              <a:t>,  </a:t>
            </a:r>
            <a:r>
              <a:rPr lang="en-US" dirty="0" err="1">
                <a:solidFill>
                  <a:srgbClr val="000000"/>
                </a:solidFill>
              </a:rPr>
              <a:t>Srinivasa</a:t>
            </a:r>
            <a:r>
              <a:rPr lang="en-US" dirty="0">
                <a:solidFill>
                  <a:srgbClr val="000000"/>
                </a:solidFill>
              </a:rPr>
              <a:t> Pranav,  Nicholas </a:t>
            </a:r>
            <a:r>
              <a:rPr lang="en-US" dirty="0" err="1">
                <a:solidFill>
                  <a:srgbClr val="000000"/>
                </a:solidFill>
              </a:rPr>
              <a:t>Riasanovsky</a:t>
            </a:r>
            <a:r>
              <a:rPr lang="en-US" dirty="0">
                <a:solidFill>
                  <a:srgbClr val="000000"/>
                </a:solidFill>
              </a:rPr>
              <a:t>,  William </a:t>
            </a:r>
            <a:r>
              <a:rPr lang="en-US" dirty="0" err="1">
                <a:solidFill>
                  <a:srgbClr val="000000"/>
                </a:solidFill>
              </a:rPr>
              <a:t>Sheu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Tutors:, Ryan Hayes, Anna Li, </a:t>
            </a:r>
            <a:r>
              <a:rPr lang="en-US" dirty="0">
                <a:solidFill>
                  <a:srgbClr val="000000"/>
                </a:solidFill>
              </a:rPr>
              <a:t>Sameer Suresh, </a:t>
            </a:r>
            <a:r>
              <a:rPr lang="en-US" dirty="0" smtClean="0">
                <a:solidFill>
                  <a:srgbClr val="000000"/>
                </a:solidFill>
              </a:rPr>
              <a:t>Morgan </a:t>
            </a:r>
            <a:r>
              <a:rPr lang="en-US" dirty="0" err="1">
                <a:solidFill>
                  <a:srgbClr val="000000"/>
                </a:solidFill>
              </a:rPr>
              <a:t>Reschenberg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Keyhan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Vakil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>
                <a:solidFill>
                  <a:srgbClr val="000000"/>
                </a:solidFill>
              </a:rPr>
              <a:t>Nicolas </a:t>
            </a:r>
            <a:r>
              <a:rPr lang="en-US" dirty="0" err="1">
                <a:solidFill>
                  <a:srgbClr val="000000"/>
                </a:solidFill>
              </a:rPr>
              <a:t>Zoghb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Textbooks: Average 15 pages of reading/week (can rent!)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Patterson &amp; Hennessey, </a:t>
            </a:r>
            <a:r>
              <a:rPr lang="en-US" sz="2400" i="1" dirty="0">
                <a:solidFill>
                  <a:srgbClr val="000000"/>
                </a:solidFill>
              </a:rPr>
              <a:t>Computer Organization and Design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b="1" dirty="0">
                <a:solidFill>
                  <a:srgbClr val="000000"/>
                </a:solidFill>
              </a:rPr>
              <a:t>RISC-V ed.</a:t>
            </a:r>
            <a:endParaRPr lang="en-US" sz="2400" dirty="0">
              <a:solidFill>
                <a:srgbClr val="000000"/>
              </a:solidFill>
            </a:endParaRP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Kernighan &amp; Ritchie, </a:t>
            </a:r>
            <a:r>
              <a:rPr lang="en-US" sz="2400" i="1" dirty="0">
                <a:solidFill>
                  <a:srgbClr val="000000"/>
                </a:solidFill>
              </a:rPr>
              <a:t>The C Programming Language</a:t>
            </a:r>
            <a:r>
              <a:rPr lang="en-US" sz="2400" dirty="0">
                <a:solidFill>
                  <a:srgbClr val="000000"/>
                </a:solidFill>
              </a:rPr>
              <a:t>, 2</a:t>
            </a:r>
            <a:r>
              <a:rPr lang="en-US" sz="2400" baseline="30000" dirty="0">
                <a:solidFill>
                  <a:srgbClr val="000000"/>
                </a:solidFill>
              </a:rPr>
              <a:t>nd</a:t>
            </a:r>
            <a:r>
              <a:rPr lang="en-US" sz="2400" dirty="0">
                <a:solidFill>
                  <a:srgbClr val="000000"/>
                </a:solidFill>
              </a:rPr>
              <a:t> Edition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Barroso &amp; </a:t>
            </a:r>
            <a:r>
              <a:rPr lang="en-US" sz="2400" dirty="0" err="1">
                <a:solidFill>
                  <a:srgbClr val="000000"/>
                </a:solidFill>
              </a:rPr>
              <a:t>Holzle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i="1" dirty="0">
                <a:solidFill>
                  <a:srgbClr val="000000"/>
                </a:solidFill>
              </a:rPr>
              <a:t>The Datacenter as a Computer, 2</a:t>
            </a:r>
            <a:r>
              <a:rPr lang="en-US" sz="2400" i="1" baseline="30000" dirty="0">
                <a:solidFill>
                  <a:srgbClr val="000000"/>
                </a:solidFill>
              </a:rPr>
              <a:t>nd</a:t>
            </a:r>
            <a:r>
              <a:rPr lang="en-US" sz="2400" i="1" dirty="0">
                <a:solidFill>
                  <a:srgbClr val="000000"/>
                </a:solidFill>
              </a:rPr>
              <a:t> Edition, FREE!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Piazza: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Every announcement, discussion, clarification happens there!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FB78B-D0FB-DD4C-9BFF-0242FB077B19}" type="datetime1">
              <a:rPr lang="en-US" smtClean="0"/>
              <a:t>8/29/17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348" t="4159" r="10769" b="3750"/>
          <a:stretch/>
        </p:blipFill>
        <p:spPr>
          <a:xfrm>
            <a:off x="7571578" y="1235076"/>
            <a:ext cx="4427916" cy="530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6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CS61c House Rules in a Nutshell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75615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Webcast? Yes!</a:t>
            </a:r>
            <a:endParaRPr lang="en-US" dirty="0"/>
          </a:p>
          <a:p>
            <a:r>
              <a:rPr lang="en-US" dirty="0"/>
              <a:t>Labs and discussion after NEXT </a:t>
            </a:r>
            <a:r>
              <a:rPr lang="en-US" dirty="0" smtClean="0"/>
              <a:t>Tuesday’s lecture</a:t>
            </a:r>
            <a:endParaRPr lang="en-US" dirty="0"/>
          </a:p>
          <a:p>
            <a:r>
              <a:rPr lang="en-US" dirty="0"/>
              <a:t>Wait listed? Enroll in any available section/lab, swap later</a:t>
            </a:r>
          </a:p>
          <a:p>
            <a:r>
              <a:rPr lang="en-US" dirty="0"/>
              <a:t>Excused Absences: Let us know by second week</a:t>
            </a:r>
          </a:p>
          <a:p>
            <a:r>
              <a:rPr lang="en-US" dirty="0"/>
              <a:t>Midterms are in class </a:t>
            </a:r>
            <a:r>
              <a:rPr lang="en-US" b="1" dirty="0" smtClean="0"/>
              <a:t>26 September </a:t>
            </a:r>
            <a:r>
              <a:rPr lang="en-US" dirty="0" smtClean="0"/>
              <a:t>and </a:t>
            </a:r>
            <a:r>
              <a:rPr lang="en-US" b="1" dirty="0" smtClean="0"/>
              <a:t>31 October;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Final is </a:t>
            </a:r>
            <a:r>
              <a:rPr lang="en-US" b="1" dirty="0" smtClean="0"/>
              <a:t>14 December </a:t>
            </a:r>
            <a:r>
              <a:rPr lang="en-US" dirty="0" smtClean="0"/>
              <a:t>at </a:t>
            </a:r>
            <a:r>
              <a:rPr lang="en-US" dirty="0"/>
              <a:t>7-10 PM</a:t>
            </a:r>
          </a:p>
          <a:p>
            <a:r>
              <a:rPr lang="en-US" dirty="0"/>
              <a:t>Labs </a:t>
            </a:r>
            <a:r>
              <a:rPr lang="en-US" dirty="0" smtClean="0"/>
              <a:t>and Projects (4+1 Extra Credit) are partnered</a:t>
            </a:r>
            <a:endParaRPr lang="en-US" dirty="0"/>
          </a:p>
          <a:p>
            <a:pPr lvl="1"/>
            <a:r>
              <a:rPr lang="en-US" dirty="0"/>
              <a:t>Discussion is Good, but Co-Developing/Sharing/Borrowing Project Code or Circuits is Bad</a:t>
            </a:r>
          </a:p>
          <a:p>
            <a:pPr lvl="1"/>
            <a:r>
              <a:rPr lang="en-US" dirty="0"/>
              <a:t>No Public Repos Please: Don’t Look, Don’t Publish</a:t>
            </a:r>
          </a:p>
          <a:p>
            <a:r>
              <a:rPr lang="en-US" dirty="0"/>
              <a:t>Join Piazza for more details </a:t>
            </a:r>
            <a:r>
              <a:rPr lang="is-IS" dirty="0"/>
              <a:t>… </a:t>
            </a:r>
            <a:r>
              <a:rPr lang="en-US" dirty="0"/>
              <a:t>see </a:t>
            </a:r>
            <a:r>
              <a:rPr lang="en-US" dirty="0">
                <a:hlinkClick r:id="rId2"/>
              </a:rPr>
              <a:t>http://inst.eecs.berkeley.edu/~</a:t>
            </a:r>
            <a:r>
              <a:rPr lang="en-US" dirty="0" smtClean="0">
                <a:hlinkClick r:id="rId2"/>
              </a:rPr>
              <a:t>cs61c/fa17/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0954-B576-9D4D-A4A4-BAF4EBC7B2CF}" type="datetime1">
              <a:rPr lang="en-US" smtClean="0"/>
              <a:t>8/29/17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81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/>
                <a:ea typeface="ＭＳ Ｐゴシック" charset="0"/>
                <a:cs typeface="Calibri"/>
              </a:rPr>
              <a:t>EPA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!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80000"/>
              </a:lnSpc>
            </a:pPr>
            <a:r>
              <a:rPr lang="en-US" sz="2800" dirty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E</a:t>
            </a:r>
            <a:r>
              <a:rPr lang="en-US" sz="2800" dirty="0">
                <a:latin typeface="Calibri"/>
                <a:ea typeface="ＭＳ Ｐゴシック" charset="0"/>
                <a:cs typeface="Calibri"/>
              </a:rPr>
              <a:t>ffort</a:t>
            </a:r>
          </a:p>
          <a:p>
            <a:pPr lvl="1" indent="-228600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charset="0"/>
                <a:cs typeface="Calibri"/>
              </a:rPr>
              <a:t>Attending prof and TA office hours, completing all assignments, turning in HW, doing reading quizzes</a:t>
            </a:r>
          </a:p>
          <a:p>
            <a:pPr marL="285750" indent="-285750">
              <a:lnSpc>
                <a:spcPct val="80000"/>
              </a:lnSpc>
            </a:pPr>
            <a:r>
              <a:rPr lang="en-US" sz="2800" dirty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P</a:t>
            </a:r>
            <a:r>
              <a:rPr lang="en-US" sz="2800" dirty="0">
                <a:latin typeface="Calibri"/>
                <a:ea typeface="ＭＳ Ｐゴシック" charset="0"/>
                <a:cs typeface="Calibri"/>
              </a:rPr>
              <a:t>articipation</a:t>
            </a:r>
          </a:p>
          <a:p>
            <a:pPr lvl="1" indent="-228600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charset="0"/>
                <a:cs typeface="Calibri"/>
              </a:rPr>
              <a:t>Attending discussion and asking great questions</a:t>
            </a:r>
          </a:p>
          <a:p>
            <a:pPr marL="285750" indent="-285750">
              <a:lnSpc>
                <a:spcPct val="80000"/>
              </a:lnSpc>
            </a:pPr>
            <a:r>
              <a:rPr lang="en-US" sz="2800" dirty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A</a:t>
            </a:r>
            <a:r>
              <a:rPr lang="en-US" sz="2800" dirty="0">
                <a:latin typeface="Calibri"/>
                <a:ea typeface="ＭＳ Ｐゴシック" charset="0"/>
                <a:cs typeface="Calibri"/>
              </a:rPr>
              <a:t>ltruism</a:t>
            </a:r>
          </a:p>
          <a:p>
            <a:pPr lvl="1" indent="-228600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charset="0"/>
                <a:cs typeface="Calibri"/>
              </a:rPr>
              <a:t>Helping others in lab or on Piazza</a:t>
            </a:r>
          </a:p>
          <a:p>
            <a:pPr marL="285750" indent="-285750">
              <a:lnSpc>
                <a:spcPct val="80000"/>
              </a:lnSpc>
            </a:pPr>
            <a:r>
              <a:rPr lang="en-US" sz="2800" dirty="0">
                <a:solidFill>
                  <a:srgbClr val="800080"/>
                </a:solidFill>
                <a:latin typeface="Calibri"/>
                <a:ea typeface="ＭＳ Ｐゴシック" charset="0"/>
                <a:cs typeface="Calibri"/>
              </a:rPr>
              <a:t>EPA! points have the potential to bump students up to the next grade level! </a:t>
            </a:r>
            <a:r>
              <a:rPr lang="en-US" sz="2800" dirty="0">
                <a:latin typeface="Calibri"/>
                <a:ea typeface="ＭＳ Ｐゴシック" charset="0"/>
                <a:cs typeface="Calibri"/>
              </a:rPr>
              <a:t>(but actual EPA! scores are internal)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EBBFD-4E7E-144B-A6F3-724EF378A3C5}" type="datetime1">
              <a:rPr lang="en-US" smtClean="0"/>
              <a:t>8/29/17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600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0427" y="955203"/>
            <a:ext cx="1273559" cy="217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/>
                <a:ea typeface="ＭＳ Ｐゴシック" charset="0"/>
                <a:cs typeface="Calibri"/>
              </a:rPr>
              <a:t>Peer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Instruction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347472" y="1600202"/>
            <a:ext cx="9831244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/>
                <a:ea typeface="ＭＳ Ｐゴシック" charset="0"/>
                <a:cs typeface="Calibri"/>
              </a:rPr>
              <a:t>Increase real-time learning in lecture, 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/>
            </a:r>
            <a:br>
              <a:rPr lang="en-US" dirty="0" smtClean="0">
                <a:latin typeface="Calibri"/>
                <a:ea typeface="ＭＳ Ｐゴシック" charset="0"/>
                <a:cs typeface="Calibri"/>
              </a:rPr>
            </a:b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test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understanding of concepts vs. details</a:t>
            </a:r>
          </a:p>
          <a:p>
            <a:r>
              <a:rPr lang="en-US" dirty="0">
                <a:latin typeface="Calibri"/>
                <a:ea typeface="ＭＳ Ｐゴシック" charset="0"/>
                <a:cs typeface="Calibri"/>
              </a:rPr>
              <a:t>As complete a </a:t>
            </a:r>
            <a:r>
              <a:rPr lang="ja-JP" altLang="en-US" dirty="0">
                <a:latin typeface="Calibri"/>
                <a:ea typeface="ＭＳ Ｐゴシック" charset="0"/>
                <a:cs typeface="Calibri"/>
              </a:rPr>
              <a:t>“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segment</a:t>
            </a:r>
            <a:r>
              <a:rPr lang="ja-JP" altLang="en-US" dirty="0">
                <a:latin typeface="Calibri"/>
                <a:ea typeface="ＭＳ Ｐゴシック" charset="0"/>
                <a:cs typeface="Calibri"/>
              </a:rPr>
              <a:t>”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 ask </a:t>
            </a:r>
            <a:r>
              <a:rPr lang="en-US" dirty="0" smtClean="0">
                <a:latin typeface="Calibri"/>
                <a:ea typeface="ＭＳ Ｐゴシック" charset="0"/>
                <a:cs typeface="Calibri"/>
              </a:rPr>
              <a:t>multiple-choice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question</a:t>
            </a:r>
          </a:p>
          <a:p>
            <a:pPr lvl="1"/>
            <a:r>
              <a:rPr lang="en-US" dirty="0">
                <a:latin typeface="Calibri"/>
                <a:ea typeface="ＭＳ Ｐゴシック" charset="0"/>
                <a:cs typeface="Calibri"/>
              </a:rPr>
              <a:t>1-2 minutes to decide yourself</a:t>
            </a:r>
          </a:p>
          <a:p>
            <a:pPr lvl="1"/>
            <a:r>
              <a:rPr lang="en-US" dirty="0">
                <a:latin typeface="Calibri"/>
                <a:ea typeface="ＭＳ Ｐゴシック" charset="0"/>
                <a:cs typeface="Calibri"/>
              </a:rPr>
              <a:t>2 minutes in pairs/triples to reach consensus. </a:t>
            </a:r>
            <a:endParaRPr lang="en-US" dirty="0" smtClean="0">
              <a:latin typeface="Calibri"/>
              <a:ea typeface="ＭＳ Ｐゴシック" charset="0"/>
              <a:cs typeface="Calibri"/>
            </a:endParaRPr>
          </a:p>
          <a:p>
            <a:pPr lvl="1"/>
            <a:r>
              <a:rPr lang="en-US" dirty="0" smtClean="0">
                <a:latin typeface="Calibri"/>
                <a:ea typeface="ＭＳ Ｐゴシック" charset="0"/>
                <a:cs typeface="Calibri"/>
              </a:rPr>
              <a:t>Teach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others!</a:t>
            </a:r>
          </a:p>
          <a:p>
            <a:pPr lvl="1"/>
            <a:r>
              <a:rPr lang="en-US" dirty="0">
                <a:latin typeface="Calibri"/>
                <a:ea typeface="ＭＳ Ｐゴシック" charset="0"/>
                <a:cs typeface="Calibri"/>
              </a:rPr>
              <a:t>2 minute discussion of answers, questions, clarifications</a:t>
            </a:r>
          </a:p>
          <a:p>
            <a:r>
              <a:rPr lang="en-US" sz="3000" b="1" dirty="0">
                <a:latin typeface="Calibri"/>
                <a:ea typeface="ＭＳ Ｐゴシック" charset="0"/>
                <a:cs typeface="Calibri"/>
              </a:rPr>
              <a:t>No need for </a:t>
            </a:r>
            <a:r>
              <a:rPr lang="en-US" sz="3000" b="1" dirty="0" err="1">
                <a:latin typeface="Calibri"/>
                <a:ea typeface="ＭＳ Ｐゴシック" charset="0"/>
                <a:cs typeface="Calibri"/>
              </a:rPr>
              <a:t>iClickers</a:t>
            </a:r>
            <a:r>
              <a:rPr lang="en-US" sz="3000" b="1" dirty="0">
                <a:latin typeface="Calibri"/>
                <a:ea typeface="ＭＳ Ｐゴシック" charset="0"/>
                <a:cs typeface="Calibri"/>
              </a:rPr>
              <a:t>; we will distribute color cards for you to use!</a:t>
            </a:r>
            <a:endParaRPr lang="en-US" sz="3000" b="1" dirty="0">
              <a:solidFill>
                <a:srgbClr val="FF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5ADF-F680-C54F-A8CC-CE663545D436}" type="datetime1">
              <a:rPr lang="en-US" smtClean="0"/>
              <a:t>8/29/17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0611" y="3061532"/>
            <a:ext cx="2223377" cy="18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0074" y="4493455"/>
            <a:ext cx="1202229" cy="232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0082465" y="4211053"/>
            <a:ext cx="1772653" cy="3007894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0234865" y="4363453"/>
            <a:ext cx="1772653" cy="3007894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77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 in </a:t>
            </a:r>
            <a:r>
              <a:rPr lang="en-US" dirty="0" smtClean="0">
                <a:solidFill>
                  <a:srgbClr val="000000"/>
                </a:solidFill>
              </a:rPr>
              <a:t>Black</a:t>
            </a:r>
            <a:r>
              <a:rPr lang="en-US" dirty="0" smtClean="0"/>
              <a:t> and 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White</a:t>
            </a:r>
            <a:endParaRPr lang="en-US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15142"/>
            <a:ext cx="10972800" cy="512127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Good Collaboration</a:t>
            </a:r>
          </a:p>
          <a:p>
            <a:pPr lvl="1"/>
            <a:r>
              <a:rPr lang="en-US" dirty="0" smtClean="0"/>
              <a:t>High level discussion and brainstorming, stopping short of code snippets</a:t>
            </a:r>
          </a:p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Bad Collaboration</a:t>
            </a:r>
          </a:p>
          <a:p>
            <a:pPr lvl="1"/>
            <a:r>
              <a:rPr lang="en-US" dirty="0" smtClean="0"/>
              <a:t>Sitting together and co</a:t>
            </a:r>
            <a:r>
              <a:rPr lang="en-US" dirty="0"/>
              <a:t>-</a:t>
            </a:r>
            <a:r>
              <a:rPr lang="en-US" dirty="0" smtClean="0"/>
              <a:t>writing code, inspecting each </a:t>
            </a:r>
            <a:r>
              <a:rPr lang="en-US" dirty="0"/>
              <a:t>other’s code, </a:t>
            </a:r>
            <a:r>
              <a:rPr lang="en-US" dirty="0" smtClean="0"/>
              <a:t>taking (or giving) code whether in exchange or wholesale copying</a:t>
            </a:r>
          </a:p>
          <a:p>
            <a:r>
              <a:rPr lang="en-US" i="1" dirty="0" smtClean="0"/>
              <a:t>This should be obvious, but </a:t>
            </a:r>
            <a:r>
              <a:rPr lang="is-IS" i="1" dirty="0" smtClean="0"/>
              <a:t>…</a:t>
            </a:r>
            <a:endParaRPr lang="en-US" i="1" dirty="0" smtClean="0"/>
          </a:p>
          <a:p>
            <a:pPr lvl="1"/>
            <a:r>
              <a:rPr lang="en-US" dirty="0" smtClean="0"/>
              <a:t>Don’t hire someone to do your assignments</a:t>
            </a:r>
          </a:p>
          <a:p>
            <a:pPr lvl="1"/>
            <a:r>
              <a:rPr lang="en-US" dirty="0" smtClean="0"/>
              <a:t>Don’t ask someone outside of the class (a parent, a student from a previous semester, </a:t>
            </a:r>
            <a:r>
              <a:rPr lang="en-US" dirty="0" err="1" smtClean="0"/>
              <a:t>sourceforge</a:t>
            </a:r>
            <a:r>
              <a:rPr lang="en-US" dirty="0" smtClean="0"/>
              <a:t>) to help you</a:t>
            </a:r>
          </a:p>
          <a:p>
            <a:pPr lvl="1"/>
            <a:r>
              <a:rPr lang="en-US" dirty="0" smtClean="0"/>
              <a:t>Don’t use search engines to look for solutions on-line or in someone’s unprotected </a:t>
            </a:r>
            <a:r>
              <a:rPr lang="en-US" dirty="0" err="1" smtClean="0"/>
              <a:t>GitHub</a:t>
            </a:r>
            <a:r>
              <a:rPr lang="en-US" dirty="0" smtClean="0"/>
              <a:t> (and don’t put your course project solutions in unprotected </a:t>
            </a:r>
            <a:r>
              <a:rPr lang="en-US" dirty="0" err="1" smtClean="0"/>
              <a:t>GitHubs</a:t>
            </a:r>
            <a:r>
              <a:rPr lang="en-US" dirty="0" smtClean="0"/>
              <a:t> please!) </a:t>
            </a:r>
          </a:p>
          <a:p>
            <a:pPr lvl="1"/>
            <a:r>
              <a:rPr lang="en-US" dirty="0" smtClean="0"/>
              <a:t>It is supposed to be your own work after all!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A3AE-3F04-C04B-9BCF-9FAF68BEBA9F}" type="datetime1">
              <a:rPr lang="en-US" smtClean="0"/>
              <a:t>8/29/17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46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Thinking about Machine Structures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Great Ideas in Computer Architecture</a:t>
            </a:r>
          </a:p>
          <a:p>
            <a:r>
              <a:rPr lang="en-US" dirty="0">
                <a:solidFill>
                  <a:srgbClr val="A6A6A6"/>
                </a:solidFill>
              </a:rPr>
              <a:t>What </a:t>
            </a:r>
            <a:r>
              <a:rPr lang="en-US" dirty="0" smtClean="0">
                <a:solidFill>
                  <a:srgbClr val="A6A6A6"/>
                </a:solidFill>
              </a:rPr>
              <a:t>You Need </a:t>
            </a:r>
            <a:r>
              <a:rPr lang="en-US" dirty="0">
                <a:solidFill>
                  <a:srgbClr val="A6A6A6"/>
                </a:solidFill>
              </a:rPr>
              <a:t>to </a:t>
            </a:r>
            <a:r>
              <a:rPr lang="en-US" dirty="0" smtClean="0">
                <a:solidFill>
                  <a:srgbClr val="A6A6A6"/>
                </a:solidFill>
              </a:rPr>
              <a:t>Know About This </a:t>
            </a:r>
            <a:r>
              <a:rPr lang="en-US" dirty="0">
                <a:solidFill>
                  <a:srgbClr val="A6A6A6"/>
                </a:solidFill>
              </a:rPr>
              <a:t>C</a:t>
            </a:r>
            <a:r>
              <a:rPr lang="en-US" dirty="0" smtClean="0">
                <a:solidFill>
                  <a:srgbClr val="A6A6A6"/>
                </a:solidFill>
              </a:rPr>
              <a:t>lass</a:t>
            </a:r>
          </a:p>
          <a:p>
            <a:r>
              <a:rPr lang="en-US" dirty="0">
                <a:solidFill>
                  <a:srgbClr val="A6A6A6"/>
                </a:solidFill>
              </a:rPr>
              <a:t>Everything is a Number</a:t>
            </a:r>
          </a:p>
          <a:p>
            <a:endParaRPr lang="en-US" dirty="0">
              <a:solidFill>
                <a:srgbClr val="A6A6A6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75282-46D4-C741-ACB3-86D8CB7E0BE6}" type="datetime1">
              <a:rPr lang="en-US" smtClean="0"/>
              <a:t>8/29/17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9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of a typical Lecture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74534" y="3149600"/>
            <a:ext cx="1762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Attention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7900" y="5244943"/>
            <a:ext cx="27077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Time (minutes)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2021669" y="3124201"/>
            <a:ext cx="303106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538647" y="4632890"/>
            <a:ext cx="5858933" cy="169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16206" y="4605871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31619" y="4605871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08299" y="4580787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60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29336" y="4605871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78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38938" y="4605871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90</a:t>
            </a:r>
          </a:p>
        </p:txBody>
      </p:sp>
      <p:sp>
        <p:nvSpPr>
          <p:cNvPr id="27" name="Freeform 26"/>
          <p:cNvSpPr/>
          <p:nvPr/>
        </p:nvSpPr>
        <p:spPr>
          <a:xfrm>
            <a:off x="3571069" y="2181581"/>
            <a:ext cx="2280348" cy="476955"/>
          </a:xfrm>
          <a:custGeom>
            <a:avLst/>
            <a:gdLst>
              <a:gd name="connsiteX0" fmla="*/ 0 w 1286933"/>
              <a:gd name="connsiteY0" fmla="*/ 53622 h 476955"/>
              <a:gd name="connsiteX1" fmla="*/ 931333 w 1286933"/>
              <a:gd name="connsiteY1" fmla="*/ 70555 h 476955"/>
              <a:gd name="connsiteX2" fmla="*/ 1286933 w 1286933"/>
              <a:gd name="connsiteY2" fmla="*/ 476955 h 476955"/>
              <a:gd name="connsiteX3" fmla="*/ 1286933 w 1286933"/>
              <a:gd name="connsiteY3" fmla="*/ 476955 h 476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6933" h="476955">
                <a:moveTo>
                  <a:pt x="0" y="53622"/>
                </a:moveTo>
                <a:cubicBezTo>
                  <a:pt x="358422" y="26811"/>
                  <a:pt x="716844" y="0"/>
                  <a:pt x="931333" y="70555"/>
                </a:cubicBezTo>
                <a:cubicBezTo>
                  <a:pt x="1145822" y="141110"/>
                  <a:pt x="1286933" y="476955"/>
                  <a:pt x="1286933" y="476955"/>
                </a:cubicBezTo>
                <a:lnTo>
                  <a:pt x="1286933" y="476955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7572972" y="2354050"/>
            <a:ext cx="1271890" cy="476955"/>
          </a:xfrm>
          <a:custGeom>
            <a:avLst/>
            <a:gdLst>
              <a:gd name="connsiteX0" fmla="*/ 0 w 1286933"/>
              <a:gd name="connsiteY0" fmla="*/ 53622 h 476955"/>
              <a:gd name="connsiteX1" fmla="*/ 931333 w 1286933"/>
              <a:gd name="connsiteY1" fmla="*/ 70555 h 476955"/>
              <a:gd name="connsiteX2" fmla="*/ 1286933 w 1286933"/>
              <a:gd name="connsiteY2" fmla="*/ 476955 h 476955"/>
              <a:gd name="connsiteX3" fmla="*/ 1286933 w 1286933"/>
              <a:gd name="connsiteY3" fmla="*/ 476955 h 476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6933" h="476955">
                <a:moveTo>
                  <a:pt x="0" y="53622"/>
                </a:moveTo>
                <a:cubicBezTo>
                  <a:pt x="358422" y="26811"/>
                  <a:pt x="716844" y="0"/>
                  <a:pt x="931333" y="70555"/>
                </a:cubicBezTo>
                <a:cubicBezTo>
                  <a:pt x="1145822" y="141110"/>
                  <a:pt x="1286933" y="476955"/>
                  <a:pt x="1286933" y="476955"/>
                </a:cubicBezTo>
                <a:lnTo>
                  <a:pt x="1286933" y="476955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8848776" y="2263128"/>
            <a:ext cx="5793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3949764" y="2878099"/>
            <a:ext cx="2381101" cy="1734676"/>
            <a:chOff x="1741618" y="3382430"/>
            <a:chExt cx="2381101" cy="1734676"/>
          </a:xfrm>
        </p:grpSpPr>
        <p:sp>
          <p:nvSpPr>
            <p:cNvPr id="37" name="TextBox 36"/>
            <p:cNvSpPr txBox="1"/>
            <p:nvPr/>
          </p:nvSpPr>
          <p:spPr>
            <a:xfrm>
              <a:off x="1741618" y="3382430"/>
              <a:ext cx="23811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/>
                <a:t>Administrivia</a:t>
              </a:r>
              <a:endParaRPr lang="en-US" sz="3200" dirty="0"/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3750914" y="4653064"/>
              <a:ext cx="8286" cy="46404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8178811" y="2726590"/>
            <a:ext cx="2415245" cy="1897009"/>
            <a:chOff x="6654807" y="2726586"/>
            <a:chExt cx="2415245" cy="1897009"/>
          </a:xfrm>
        </p:grpSpPr>
        <p:sp>
          <p:nvSpPr>
            <p:cNvPr id="31" name="TextBox 30"/>
            <p:cNvSpPr txBox="1"/>
            <p:nvPr/>
          </p:nvSpPr>
          <p:spPr>
            <a:xfrm>
              <a:off x="6654807" y="2726586"/>
              <a:ext cx="241524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“And in </a:t>
              </a:r>
              <a:br>
                <a:rPr lang="en-US" sz="3200" dirty="0"/>
              </a:br>
              <a:r>
                <a:rPr lang="en-US" sz="3200" dirty="0"/>
                <a:t>conclusion…”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7348273" y="4144041"/>
              <a:ext cx="0" cy="4795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2707459" y="1964267"/>
            <a:ext cx="7771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Full</a:t>
            </a:r>
          </a:p>
        </p:txBody>
      </p:sp>
      <p:sp>
        <p:nvSpPr>
          <p:cNvPr id="23" name="Freeform 22"/>
          <p:cNvSpPr/>
          <p:nvPr/>
        </p:nvSpPr>
        <p:spPr>
          <a:xfrm>
            <a:off x="5877717" y="2306386"/>
            <a:ext cx="1667032" cy="476955"/>
          </a:xfrm>
          <a:custGeom>
            <a:avLst/>
            <a:gdLst>
              <a:gd name="connsiteX0" fmla="*/ 0 w 1286933"/>
              <a:gd name="connsiteY0" fmla="*/ 53622 h 476955"/>
              <a:gd name="connsiteX1" fmla="*/ 931333 w 1286933"/>
              <a:gd name="connsiteY1" fmla="*/ 70555 h 476955"/>
              <a:gd name="connsiteX2" fmla="*/ 1286933 w 1286933"/>
              <a:gd name="connsiteY2" fmla="*/ 476955 h 476955"/>
              <a:gd name="connsiteX3" fmla="*/ 1286933 w 1286933"/>
              <a:gd name="connsiteY3" fmla="*/ 476955 h 476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6933" h="476955">
                <a:moveTo>
                  <a:pt x="0" y="53622"/>
                </a:moveTo>
                <a:cubicBezTo>
                  <a:pt x="358422" y="26811"/>
                  <a:pt x="716844" y="0"/>
                  <a:pt x="931333" y="70555"/>
                </a:cubicBezTo>
                <a:cubicBezTo>
                  <a:pt x="1145822" y="141110"/>
                  <a:pt x="1286933" y="476955"/>
                  <a:pt x="1286933" y="476955"/>
                </a:cubicBezTo>
                <a:lnTo>
                  <a:pt x="1286933" y="476955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6370288" y="2805349"/>
            <a:ext cx="1882117" cy="1835021"/>
            <a:chOff x="2027852" y="3282085"/>
            <a:chExt cx="2741556" cy="1835021"/>
          </a:xfrm>
        </p:grpSpPr>
        <p:sp>
          <p:nvSpPr>
            <p:cNvPr id="25" name="TextBox 24"/>
            <p:cNvSpPr txBox="1"/>
            <p:nvPr/>
          </p:nvSpPr>
          <p:spPr>
            <a:xfrm>
              <a:off x="2027852" y="3282085"/>
              <a:ext cx="27415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/>
                <a:t>Fun/News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3750914" y="4653064"/>
              <a:ext cx="8286" cy="46404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C6ED0-2F3D-254C-B61A-D8A1235BFF1F}" type="datetime1">
              <a:rPr lang="en-US" smtClean="0"/>
              <a:t>8/29/17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425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A9B2-8816-244C-827E-78CA5327563C}" type="datetime1">
              <a:rPr lang="en-US" smtClean="0"/>
              <a:t>8/29/17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1276353"/>
            <a:ext cx="5080000" cy="50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79" y="2253144"/>
            <a:ext cx="9523937" cy="285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1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Thinking about Machine Structures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Great Ideas in Computer Architecture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What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You Need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to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Know About This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lass</a:t>
            </a:r>
          </a:p>
          <a:p>
            <a:r>
              <a:rPr lang="en-US" dirty="0" smtClean="0"/>
              <a:t>Everything is a Number</a:t>
            </a: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981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E4E29-2E4F-2642-933E-0330EF6297EE}" type="datetime1">
              <a:rPr lang="en-US" smtClean="0"/>
              <a:t>8/29/17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0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Computers represent data as binary values</a:t>
            </a:r>
          </a:p>
          <a:p>
            <a:r>
              <a:rPr lang="en-US" dirty="0"/>
              <a:t>Unit element: </a:t>
            </a:r>
            <a:r>
              <a:rPr lang="en-US" i="1" dirty="0"/>
              <a:t>bit</a:t>
            </a:r>
          </a:p>
          <a:p>
            <a:pPr lvl="1"/>
            <a:r>
              <a:rPr lang="en-US" dirty="0"/>
              <a:t>Just two possible values, </a:t>
            </a:r>
            <a:r>
              <a:rPr lang="en-US" dirty="0" smtClean="0"/>
              <a:t>0 </a:t>
            </a:r>
            <a:r>
              <a:rPr lang="en-US" dirty="0"/>
              <a:t>or </a:t>
            </a:r>
            <a:r>
              <a:rPr lang="en-US" dirty="0" smtClean="0"/>
              <a:t>1</a:t>
            </a:r>
            <a:endParaRPr lang="en-US" dirty="0"/>
          </a:p>
          <a:p>
            <a:pPr lvl="1"/>
            <a:r>
              <a:rPr lang="en-US" dirty="0"/>
              <a:t>Can be efficiently stored/communicated/manipulated in hardware</a:t>
            </a:r>
          </a:p>
          <a:p>
            <a:r>
              <a:rPr lang="en-US" dirty="0"/>
              <a:t>Use many bits to store more complex information, e.g.</a:t>
            </a:r>
          </a:p>
          <a:p>
            <a:pPr lvl="1"/>
            <a:r>
              <a:rPr lang="en-US" dirty="0"/>
              <a:t>Byte: 8 bits, can represent 2</a:t>
            </a:r>
            <a:r>
              <a:rPr lang="en-US" baseline="30000" dirty="0"/>
              <a:t>8</a:t>
            </a:r>
            <a:r>
              <a:rPr lang="en-US" dirty="0"/>
              <a:t> = 256 different values</a:t>
            </a:r>
          </a:p>
          <a:p>
            <a:pPr lvl="1"/>
            <a:r>
              <a:rPr lang="en-US" dirty="0" smtClean="0"/>
              <a:t>Word, </a:t>
            </a:r>
            <a:r>
              <a:rPr lang="en-US" dirty="0"/>
              <a:t>e.g. 4 bytes (32 bits) to represent 2</a:t>
            </a:r>
            <a:r>
              <a:rPr lang="en-US" baseline="30000" dirty="0"/>
              <a:t>32</a:t>
            </a:r>
            <a:r>
              <a:rPr lang="en-US" dirty="0"/>
              <a:t> different values</a:t>
            </a:r>
          </a:p>
          <a:p>
            <a:pPr lvl="1"/>
            <a:r>
              <a:rPr lang="en-US" dirty="0"/>
              <a:t>64-bit floating point numbers</a:t>
            </a:r>
          </a:p>
          <a:p>
            <a:pPr lvl="1"/>
            <a:r>
              <a:rPr lang="en-US" dirty="0"/>
              <a:t>Text files, databases, </a:t>
            </a:r>
            <a:r>
              <a:rPr lang="is-IS" dirty="0"/>
              <a:t>…</a:t>
            </a:r>
            <a:r>
              <a:rPr lang="en-US" dirty="0"/>
              <a:t> (many bytes)</a:t>
            </a:r>
          </a:p>
          <a:p>
            <a:pPr lvl="1"/>
            <a:r>
              <a:rPr lang="en-US" i="1" dirty="0"/>
              <a:t>Computer </a:t>
            </a:r>
            <a:r>
              <a:rPr lang="en-US" i="1" dirty="0" smtClean="0"/>
              <a:t>program 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D35F6-BA78-9C4D-B7D9-935E19F0C42D}" type="datetime1">
              <a:rPr lang="en-US" smtClean="0"/>
              <a:t>8/29/17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81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Number Conversion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1416354"/>
            <a:ext cx="4040188" cy="639763"/>
          </a:xfrm>
        </p:spPr>
        <p:txBody>
          <a:bodyPr/>
          <a:lstStyle/>
          <a:p>
            <a:r>
              <a:rPr lang="en-US" dirty="0" smtClean="0"/>
              <a:t>Binary </a:t>
            </a:r>
            <a:r>
              <a:rPr lang="en-US" dirty="0" smtClean="0">
                <a:sym typeface="Wingdings"/>
              </a:rPr>
              <a:t> Decimal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1001010</a:t>
            </a:r>
            <a:r>
              <a:rPr lang="en-US" baseline="-25000" dirty="0" smtClean="0">
                <a:latin typeface="Courier" charset="0"/>
                <a:ea typeface="Courier" charset="0"/>
                <a:cs typeface="Courier" charset="0"/>
              </a:rPr>
              <a:t>two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= ?</a:t>
            </a:r>
            <a:r>
              <a:rPr lang="en-US" baseline="-25000" dirty="0" smtClean="0">
                <a:latin typeface="Courier" charset="0"/>
                <a:ea typeface="Courier" charset="0"/>
                <a:cs typeface="Courier" charset="0"/>
              </a:rPr>
              <a:t>ten</a:t>
            </a:r>
          </a:p>
          <a:p>
            <a:pPr marL="0" indent="0">
              <a:buNone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9034" y="1416354"/>
            <a:ext cx="4041775" cy="639763"/>
          </a:xfrm>
        </p:spPr>
        <p:txBody>
          <a:bodyPr/>
          <a:lstStyle/>
          <a:p>
            <a:r>
              <a:rPr lang="en-US" dirty="0" smtClean="0"/>
              <a:t>Decimal </a:t>
            </a:r>
            <a:r>
              <a:rPr lang="en-US" dirty="0" smtClean="0">
                <a:sym typeface="Wingdings"/>
              </a:rPr>
              <a:t> Binary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74</a:t>
            </a:r>
            <a:r>
              <a:rPr lang="en-US" baseline="-25000" dirty="0" smtClean="0">
                <a:latin typeface="Courier" charset="0"/>
                <a:ea typeface="Courier" charset="0"/>
                <a:cs typeface="Courier" charset="0"/>
              </a:rPr>
              <a:t>ten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= ?two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C544-E270-624B-A146-427A1328771C}" type="datetime1">
              <a:rPr lang="en-US" smtClean="0"/>
              <a:t>8/29/17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179950"/>
              </p:ext>
            </p:extLst>
          </p:nvPr>
        </p:nvGraphicFramePr>
        <p:xfrm>
          <a:off x="2057533" y="2715529"/>
          <a:ext cx="3046878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9329"/>
                <a:gridCol w="175754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Binary Digit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Decimal Value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0 x 2</a:t>
                      </a:r>
                      <a:r>
                        <a:rPr lang="en-US" b="0" i="0" baseline="3000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0</a:t>
                      </a:r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=  0</a:t>
                      </a:r>
                      <a:endParaRPr lang="en-US" b="0" i="0" dirty="0">
                        <a:latin typeface="Courier" charset="0"/>
                        <a:ea typeface="Courier" charset="0"/>
                        <a:cs typeface="Courier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1 x 2</a:t>
                      </a:r>
                      <a:r>
                        <a:rPr lang="en-US" b="0" i="0" baseline="3000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1</a:t>
                      </a:r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=  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0 x 2</a:t>
                      </a:r>
                      <a:r>
                        <a:rPr lang="en-US" b="0" i="0" baseline="3000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2</a:t>
                      </a:r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=  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0 x 2</a:t>
                      </a:r>
                      <a:r>
                        <a:rPr lang="en-US" b="0" i="0" baseline="3000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3</a:t>
                      </a:r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=  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0 x 2</a:t>
                      </a:r>
                      <a:r>
                        <a:rPr lang="en-US" b="0" i="0" baseline="3000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4</a:t>
                      </a:r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=  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0 x 2</a:t>
                      </a:r>
                      <a:r>
                        <a:rPr lang="en-US" b="0" i="0" baseline="3000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5</a:t>
                      </a:r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=  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1</a:t>
                      </a:r>
                      <a:r>
                        <a:rPr lang="en-US" b="0" i="0" baseline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x 2</a:t>
                      </a:r>
                      <a:r>
                        <a:rPr lang="en-US" b="0" i="0" baseline="3000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6</a:t>
                      </a:r>
                      <a:r>
                        <a:rPr lang="en-US" b="0" i="0" baseline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= 64</a:t>
                      </a:r>
                      <a:endParaRPr lang="en-US" b="0" i="0" dirty="0" smtClean="0">
                        <a:latin typeface="Courier" charset="0"/>
                        <a:ea typeface="Courier" charset="0"/>
                        <a:cs typeface="Courier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0" i="0" dirty="0" smtClean="0">
                        <a:latin typeface="Courier" charset="0"/>
                        <a:ea typeface="Courier" charset="0"/>
                        <a:cs typeface="Courier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S</a:t>
                      </a:r>
                      <a:r>
                        <a:rPr lang="en-US" b="0" i="0" baseline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</a:t>
                      </a:r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= 74</a:t>
                      </a:r>
                      <a:r>
                        <a:rPr lang="en-US" b="0" i="0" baseline="-2500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ten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592663"/>
              </p:ext>
            </p:extLst>
          </p:nvPr>
        </p:nvGraphicFramePr>
        <p:xfrm>
          <a:off x="6287061" y="2715529"/>
          <a:ext cx="321122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3507"/>
                <a:gridCol w="155771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Decimal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Binary (odd?)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0</a:t>
                      </a:r>
                      <a:endParaRPr lang="en-US" b="0" i="0" dirty="0">
                        <a:latin typeface="Courier" charset="0"/>
                        <a:ea typeface="Courier" charset="0"/>
                        <a:cs typeface="Courier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/2</a:t>
                      </a:r>
                      <a:r>
                        <a:rPr lang="en-US" b="0" i="0" baseline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= 37</a:t>
                      </a:r>
                      <a:endParaRPr lang="en-US" b="0" i="0" dirty="0" smtClean="0">
                        <a:latin typeface="Courier" charset="0"/>
                        <a:ea typeface="Courier" charset="0"/>
                        <a:cs typeface="Courier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/2</a:t>
                      </a:r>
                      <a:r>
                        <a:rPr lang="en-US" b="0" i="0" baseline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= 18</a:t>
                      </a:r>
                      <a:endParaRPr lang="en-US" b="0" i="0" dirty="0" smtClean="0">
                        <a:latin typeface="Courier" charset="0"/>
                        <a:ea typeface="Courier" charset="0"/>
                        <a:cs typeface="Courier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/2</a:t>
                      </a:r>
                      <a:r>
                        <a:rPr lang="en-US" b="0" i="0" baseline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=  9</a:t>
                      </a:r>
                      <a:endParaRPr lang="en-US" b="0" i="0" dirty="0" smtClean="0">
                        <a:latin typeface="Courier" charset="0"/>
                        <a:ea typeface="Courier" charset="0"/>
                        <a:cs typeface="Courier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/2 =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/2</a:t>
                      </a:r>
                      <a:r>
                        <a:rPr lang="en-US" b="0" i="0" baseline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=  2</a:t>
                      </a:r>
                      <a:endParaRPr lang="en-US" b="0" i="0" dirty="0" smtClean="0">
                        <a:latin typeface="Courier" charset="0"/>
                        <a:ea typeface="Courier" charset="0"/>
                        <a:cs typeface="Courier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/2</a:t>
                      </a:r>
                      <a:r>
                        <a:rPr lang="en-US" b="0" i="0" baseline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=  1</a:t>
                      </a:r>
                      <a:endParaRPr lang="en-US" b="0" i="0" dirty="0" smtClean="0">
                        <a:latin typeface="Courier" charset="0"/>
                        <a:ea typeface="Courier" charset="0"/>
                        <a:cs typeface="Courier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1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Collect </a:t>
                      </a:r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  <a:sym typeface="Wingdings"/>
                        </a:rPr>
                        <a:t></a:t>
                      </a:r>
                      <a:endParaRPr lang="en-US" b="0" i="0" dirty="0" smtClean="0">
                        <a:latin typeface="Courier" charset="0"/>
                        <a:ea typeface="Courier" charset="0"/>
                        <a:cs typeface="Courier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1001010</a:t>
                      </a:r>
                      <a:r>
                        <a:rPr lang="en-US" b="0" i="0" baseline="-25000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two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0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Hexadecimal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F9B60-4769-7445-AD3F-84D9BF3EAF83}" type="datetime1">
              <a:rPr lang="en-US" smtClean="0"/>
              <a:t>8/29/17</a:t>
            </a:fld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4294967295"/>
          </p:nvPr>
        </p:nvSpPr>
        <p:spPr>
          <a:xfrm>
            <a:off x="680480" y="1600200"/>
            <a:ext cx="10972800" cy="4525963"/>
          </a:xfrm>
        </p:spPr>
        <p:txBody>
          <a:bodyPr/>
          <a:lstStyle/>
          <a:p>
            <a:r>
              <a:rPr lang="en-US" dirty="0"/>
              <a:t>Problem: many digits</a:t>
            </a:r>
          </a:p>
          <a:p>
            <a:pPr lvl="1"/>
            <a:r>
              <a:rPr lang="en-US" dirty="0"/>
              <a:t>e.g. 7643</a:t>
            </a:r>
            <a:r>
              <a:rPr lang="en-US" baseline="-25000" dirty="0"/>
              <a:t>ten</a:t>
            </a:r>
            <a:r>
              <a:rPr lang="en-US" dirty="0"/>
              <a:t> = </a:t>
            </a:r>
            <a:r>
              <a:rPr lang="fi-FI" dirty="0"/>
              <a:t>1110111011011</a:t>
            </a:r>
            <a:r>
              <a:rPr lang="fi-FI" baseline="-25000" dirty="0"/>
              <a:t>two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Solutions:</a:t>
            </a:r>
          </a:p>
          <a:p>
            <a:pPr lvl="1">
              <a:lnSpc>
                <a:spcPct val="110000"/>
              </a:lnSpc>
              <a:tabLst>
                <a:tab pos="2905125" algn="l"/>
              </a:tabLst>
            </a:pPr>
            <a:r>
              <a:rPr lang="en-US" dirty="0"/>
              <a:t>Grouping:	</a:t>
            </a:r>
            <a:r>
              <a:rPr lang="fi-FI" dirty="0"/>
              <a:t>1  1101  1101  1011</a:t>
            </a:r>
            <a:r>
              <a:rPr lang="fi-FI" baseline="-25000" dirty="0"/>
              <a:t>two</a:t>
            </a:r>
            <a:endParaRPr lang="en-US" baseline="-25000" dirty="0"/>
          </a:p>
          <a:p>
            <a:pPr lvl="1">
              <a:lnSpc>
                <a:spcPct val="110000"/>
              </a:lnSpc>
              <a:tabLst>
                <a:tab pos="2905125" algn="l"/>
              </a:tabLst>
            </a:pPr>
            <a:r>
              <a:rPr lang="en-US" dirty="0"/>
              <a:t>Hexadecimal:	1DDB</a:t>
            </a:r>
            <a:r>
              <a:rPr lang="en-US" baseline="-25000" dirty="0"/>
              <a:t>hex</a:t>
            </a:r>
          </a:p>
          <a:p>
            <a:pPr lvl="1">
              <a:lnSpc>
                <a:spcPct val="110000"/>
              </a:lnSpc>
              <a:tabLst>
                <a:tab pos="2905125" algn="l"/>
              </a:tabLst>
            </a:pPr>
            <a:r>
              <a:rPr lang="en-US" dirty="0"/>
              <a:t>Octal:	</a:t>
            </a:r>
            <a:r>
              <a:rPr lang="fi-FI" dirty="0"/>
              <a:t>1 110 111 011 011</a:t>
            </a:r>
            <a:r>
              <a:rPr lang="fi-FI" baseline="-25000" dirty="0"/>
              <a:t>two</a:t>
            </a:r>
          </a:p>
          <a:p>
            <a:pPr marL="457200" lvl="1" indent="0">
              <a:lnSpc>
                <a:spcPct val="110000"/>
              </a:lnSpc>
              <a:buNone/>
              <a:tabLst>
                <a:tab pos="2905125" algn="l"/>
              </a:tabLst>
            </a:pPr>
            <a:r>
              <a:rPr lang="fi-FI" baseline="-25000" dirty="0"/>
              <a:t>	</a:t>
            </a:r>
            <a:r>
              <a:rPr lang="fi-FI" dirty="0"/>
              <a:t>16733</a:t>
            </a:r>
            <a:r>
              <a:rPr lang="fi-FI" baseline="-25000" dirty="0"/>
              <a:t>oct</a:t>
            </a:r>
            <a:endParaRPr lang="en-US" baseline="-25000" dirty="0"/>
          </a:p>
          <a:p>
            <a:pPr marL="457200" lvl="1" indent="0">
              <a:buNone/>
              <a:tabLst>
                <a:tab pos="2905125" algn="l"/>
              </a:tabLst>
            </a:pPr>
            <a:endParaRPr lang="fi-FI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379808"/>
              </p:ext>
            </p:extLst>
          </p:nvPr>
        </p:nvGraphicFramePr>
        <p:xfrm>
          <a:off x="8346831" y="669072"/>
          <a:ext cx="1611447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8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45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74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74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4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74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74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74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74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74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74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74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74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74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74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274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274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274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274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382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Computer Knows it, too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85BB0-4532-E642-AAEC-E45F5EAC249D}" type="datetime1">
              <a:rPr lang="en-US" smtClean="0"/>
              <a:t>8/29/17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105241" y="4595813"/>
            <a:ext cx="8628063" cy="1781175"/>
          </a:xfrm>
        </p:spPr>
        <p:txBody>
          <a:bodyPr>
            <a:normAutofit fontScale="47500" lnSpcReduction="20000"/>
          </a:bodyPr>
          <a:lstStyle/>
          <a:p>
            <a:pPr marL="1497013" indent="-1497013">
              <a:spcBef>
                <a:spcPts val="400"/>
              </a:spcBef>
              <a:buNone/>
            </a:pPr>
            <a:r>
              <a:rPr lang="en-US" b="1" i="1" dirty="0" smtClean="0">
                <a:latin typeface="Courier" charset="0"/>
                <a:ea typeface="Courier" charset="0"/>
                <a:cs typeface="Courier" charset="0"/>
              </a:rPr>
              <a:t>Output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Decimal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: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1234</a:t>
            </a:r>
          </a:p>
          <a:p>
            <a:pPr marL="1497013" indent="-1497013">
              <a:spcBef>
                <a:spcPts val="400"/>
              </a:spcBef>
              <a:buNone/>
            </a:pP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Hex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:    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4d2</a:t>
            </a:r>
          </a:p>
          <a:p>
            <a:pPr marL="1497013" indent="-1497013">
              <a:spcBef>
                <a:spcPts val="400"/>
              </a:spcBef>
              <a:buNone/>
            </a:pP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Octal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:  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2322</a:t>
            </a:r>
          </a:p>
          <a:p>
            <a:pPr marL="1497013" indent="-1497013">
              <a:spcBef>
                <a:spcPts val="400"/>
              </a:spcBef>
              <a:buNone/>
            </a:pP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Literals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(not supported by all compilers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):</a:t>
            </a:r>
          </a:p>
          <a:p>
            <a:pPr marL="1497013" indent="-1497013">
              <a:spcBef>
                <a:spcPts val="400"/>
              </a:spcBef>
              <a:buNone/>
            </a:pP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0x4d2        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 1234 (hex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pPr marL="1497013" indent="-1497013">
              <a:spcBef>
                <a:spcPts val="400"/>
              </a:spcBef>
              <a:buNone/>
            </a:pP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0b10011010010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 1234 (binary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pPr marL="1497013" indent="-1497013">
              <a:spcBef>
                <a:spcPts val="400"/>
              </a:spcBef>
              <a:buNone/>
            </a:pP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02322        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 1234 (octal, prefix 0 - zero)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725" y="1264766"/>
            <a:ext cx="8021137" cy="326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1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949736" y="4468425"/>
            <a:ext cx="84449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/>
              <a:t>E.g. 1GiByte disk versus 1GByte disk</a:t>
            </a:r>
          </a:p>
          <a:p>
            <a:pPr algn="ctr">
              <a:lnSpc>
                <a:spcPct val="150000"/>
              </a:lnSpc>
            </a:pPr>
            <a:r>
              <a:rPr lang="en-US" sz="2800" i="1" dirty="0"/>
              <a:t>Marketing exploits this: 1TB disk </a:t>
            </a:r>
            <a:r>
              <a:rPr lang="en-US" sz="2800" i="1" dirty="0">
                <a:sym typeface="Wingdings"/>
              </a:rPr>
              <a:t> 100GB less than 1TiB</a:t>
            </a:r>
            <a:endParaRPr lang="en-US" sz="28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Numbers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F3621-46B8-7141-8F72-406B72DC17BF}" type="datetime1">
              <a:rPr lang="en-US" smtClean="0"/>
              <a:t>8/29/17</a:t>
            </a:fld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1382225" y="1535113"/>
            <a:ext cx="5386388" cy="639762"/>
          </a:xfrm>
        </p:spPr>
        <p:txBody>
          <a:bodyPr/>
          <a:lstStyle/>
          <a:p>
            <a:r>
              <a:rPr lang="en-US" dirty="0"/>
              <a:t>Decimal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967624373"/>
              </p:ext>
            </p:extLst>
          </p:nvPr>
        </p:nvGraphicFramePr>
        <p:xfrm>
          <a:off x="956927" y="2265363"/>
          <a:ext cx="4276725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65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60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341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Suffix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Multiplier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  <a:r>
                        <a:rPr lang="en-US" sz="2000" baseline="30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  <a:r>
                        <a:rPr lang="en-US" sz="2000" baseline="30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  <a:r>
                        <a:rPr lang="en-US" sz="2000" baseline="30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1000,000,000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  <a:r>
                        <a:rPr lang="en-US" sz="2000" baseline="300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1000,000,000,000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6802438" y="1535113"/>
            <a:ext cx="5389562" cy="639762"/>
          </a:xfrm>
        </p:spPr>
        <p:txBody>
          <a:bodyPr/>
          <a:lstStyle/>
          <a:p>
            <a:r>
              <a:rPr lang="en-US" dirty="0" smtClean="0"/>
              <a:t>Binary (IEC)</a:t>
            </a:r>
            <a:endParaRPr lang="en-US" dirty="0"/>
          </a:p>
        </p:txBody>
      </p:sp>
      <p:graphicFrame>
        <p:nvGraphicFramePr>
          <p:cNvPr id="12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1690020"/>
              </p:ext>
            </p:extLst>
          </p:nvPr>
        </p:nvGraphicFramePr>
        <p:xfrm>
          <a:off x="6153151" y="2265363"/>
          <a:ext cx="4276725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5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70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341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Suffix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Multiplier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  <a:r>
                        <a:rPr lang="en-US" sz="2000" baseline="30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Mi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  <a:r>
                        <a:rPr lang="en-US" sz="2000" baseline="300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1048,576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Gi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  <a:r>
                        <a:rPr lang="en-US" sz="2000" baseline="300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1073,741,824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Ti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  <a:r>
                        <a:rPr lang="en-US" sz="2000" baseline="300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1099,511,627,776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4161400" y="6035352"/>
            <a:ext cx="3798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https://</a:t>
            </a:r>
            <a:r>
              <a:rPr lang="en-US" sz="2000" dirty="0" err="1"/>
              <a:t>en.wikipedia.org</a:t>
            </a:r>
            <a:r>
              <a:rPr lang="en-US" sz="2000" dirty="0"/>
              <a:t>/wiki/Byte</a:t>
            </a:r>
          </a:p>
        </p:txBody>
      </p:sp>
    </p:spTree>
    <p:extLst>
      <p:ext uri="{BB962C8B-B14F-4D97-AF65-F5344CB8AC3E}">
        <p14:creationId xmlns:p14="http://schemas.microsoft.com/office/powerpoint/2010/main" val="9518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Signed Integer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Sign &amp; magnitude (8-bit example):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Rules for addition, a + b:</a:t>
            </a:r>
          </a:p>
          <a:p>
            <a:pPr marL="635000"/>
            <a:r>
              <a:rPr lang="en-US" sz="2400" dirty="0"/>
              <a:t>If (</a:t>
            </a:r>
            <a:r>
              <a:rPr lang="en-US" sz="2400" i="1" dirty="0"/>
              <a:t>a&gt;0 and b&gt;0): </a:t>
            </a:r>
            <a:r>
              <a:rPr lang="en-US" sz="2400" dirty="0"/>
              <a:t>add</a:t>
            </a:r>
          </a:p>
          <a:p>
            <a:pPr marL="635000"/>
            <a:r>
              <a:rPr lang="en-US" sz="2400" dirty="0"/>
              <a:t>If (</a:t>
            </a:r>
            <a:r>
              <a:rPr lang="en-US" sz="2400" i="1" dirty="0"/>
              <a:t>a&gt;0 and b&lt;0): </a:t>
            </a:r>
            <a:r>
              <a:rPr lang="en-US" sz="2400" dirty="0"/>
              <a:t>subtract</a:t>
            </a:r>
          </a:p>
          <a:p>
            <a:pPr marL="635000"/>
            <a:r>
              <a:rPr lang="is-IS" sz="2400" dirty="0"/>
              <a:t>…</a:t>
            </a:r>
          </a:p>
          <a:p>
            <a:pPr marL="635000"/>
            <a:r>
              <a:rPr lang="is-IS" sz="2400" dirty="0"/>
              <a:t>+0, -0 </a:t>
            </a:r>
            <a:r>
              <a:rPr lang="is-IS" sz="2400" dirty="0">
                <a:sym typeface="Wingdings"/>
              </a:rPr>
              <a:t> are they equal? comparator must handle special case!</a:t>
            </a:r>
          </a:p>
          <a:p>
            <a:pPr marL="11113" indent="0">
              <a:buNone/>
            </a:pPr>
            <a:r>
              <a:rPr lang="is-IS" dirty="0">
                <a:sym typeface="Wingdings"/>
              </a:rPr>
              <a:t>Cumbersome</a:t>
            </a:r>
            <a:endParaRPr lang="is-IS" sz="2400" dirty="0">
              <a:sym typeface="Wingdings"/>
            </a:endParaRPr>
          </a:p>
          <a:p>
            <a:pPr marL="635000"/>
            <a:r>
              <a:rPr lang="is-IS" sz="2400" dirty="0">
                <a:sym typeface="Wingdings"/>
              </a:rPr>
              <a:t>”Complicated” hardware: reduced speed / increased power</a:t>
            </a:r>
          </a:p>
          <a:p>
            <a:pPr marL="635000"/>
            <a:r>
              <a:rPr lang="is-IS" sz="2400" b="1" i="1" dirty="0">
                <a:solidFill>
                  <a:srgbClr val="FF0000"/>
                </a:solidFill>
                <a:sym typeface="Wingdings"/>
              </a:rPr>
              <a:t>Is there a better way?</a:t>
            </a:r>
            <a:endParaRPr lang="is-IS" sz="2400" b="1" i="1" dirty="0">
              <a:solidFill>
                <a:srgbClr val="FF0000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DC4BC-D3EA-AC4E-8CE2-B116B8069BE1}" type="datetime1">
              <a:rPr lang="en-US" smtClean="0"/>
              <a:t>8/29/17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130800"/>
              </p:ext>
            </p:extLst>
          </p:nvPr>
        </p:nvGraphicFramePr>
        <p:xfrm>
          <a:off x="2872154" y="2158414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7-bit magnitude</a:t>
                      </a:r>
                      <a:r>
                        <a:rPr lang="en-US" sz="2400" baseline="0" dirty="0"/>
                        <a:t> (0 </a:t>
                      </a:r>
                      <a:r>
                        <a:rPr lang="is-IS" sz="2400" baseline="0" dirty="0"/>
                        <a:t>… 127)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943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4-bit Example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6341241"/>
              </p:ext>
            </p:extLst>
          </p:nvPr>
        </p:nvGraphicFramePr>
        <p:xfrm>
          <a:off x="2143126" y="1828800"/>
          <a:ext cx="904875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2425"/>
                <a:gridCol w="55245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-3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0954-B576-9D4D-A4A4-BAF4EBC7B2CF}" type="datetime1">
              <a:rPr lang="en-US" smtClean="0"/>
              <a:t>8/29/17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39</a:t>
            </a:fld>
            <a:endParaRPr lang="en-US"/>
          </a:p>
        </p:txBody>
      </p:sp>
      <p:graphicFrame>
        <p:nvGraphicFramePr>
          <p:cNvPr id="9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1546240"/>
              </p:ext>
            </p:extLst>
          </p:nvPr>
        </p:nvGraphicFramePr>
        <p:xfrm>
          <a:off x="3505200" y="1828800"/>
          <a:ext cx="14859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128"/>
                <a:gridCol w="513496"/>
                <a:gridCol w="67627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-3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+ 16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+ 16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3086051"/>
              </p:ext>
            </p:extLst>
          </p:nvPr>
        </p:nvGraphicFramePr>
        <p:xfrm>
          <a:off x="5429251" y="1838325"/>
          <a:ext cx="1190624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5483"/>
                <a:gridCol w="75514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 + 16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1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079852"/>
              </p:ext>
            </p:extLst>
          </p:nvPr>
        </p:nvGraphicFramePr>
        <p:xfrm>
          <a:off x="7181850" y="1828800"/>
          <a:ext cx="295275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1475"/>
                <a:gridCol w="895350"/>
                <a:gridCol w="1685925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0111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1101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1 0100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0100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+ 1 0000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105025" y="1415534"/>
            <a:ext cx="4514850" cy="369332"/>
            <a:chOff x="581025" y="1415534"/>
            <a:chExt cx="4514850" cy="369332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581025" y="1600200"/>
              <a:ext cx="4514850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367808" y="1415534"/>
              <a:ext cx="9412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Decimal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81850" y="1417639"/>
            <a:ext cx="2876550" cy="369332"/>
            <a:chOff x="1895475" y="1417639"/>
            <a:chExt cx="2876550" cy="369332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1895475" y="1600200"/>
              <a:ext cx="2876550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981711" y="1417639"/>
              <a:ext cx="78027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Binary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81200" y="3255001"/>
            <a:ext cx="6949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Map negative </a:t>
            </a:r>
            <a:r>
              <a:rPr lang="en-US" sz="2800" dirty="0">
                <a:sym typeface="Wingdings"/>
              </a:rPr>
              <a:t> positive numbers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>
                <a:sym typeface="Wingdings"/>
              </a:rPr>
              <a:t>Example for N=4-bit:     -3  2</a:t>
            </a:r>
            <a:r>
              <a:rPr lang="en-US" sz="2000" baseline="30000" dirty="0">
                <a:sym typeface="Wingdings"/>
              </a:rPr>
              <a:t>4 </a:t>
            </a:r>
            <a:r>
              <a:rPr lang="en-US" sz="2000" dirty="0">
                <a:sym typeface="Wingdings"/>
              </a:rPr>
              <a:t>– 3 = 13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>
                <a:sym typeface="Wingdings"/>
              </a:rPr>
              <a:t>“Two’s complement”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>
                <a:sym typeface="Wingdings"/>
              </a:rPr>
              <a:t>No special rules for adding positive and negative numbers</a:t>
            </a:r>
            <a:endParaRPr lang="en-US" sz="2000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500751"/>
              </p:ext>
            </p:extLst>
          </p:nvPr>
        </p:nvGraphicFramePr>
        <p:xfrm>
          <a:off x="2457059" y="5015232"/>
          <a:ext cx="752514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095"/>
                <a:gridCol w="627095"/>
                <a:gridCol w="627095"/>
                <a:gridCol w="627095"/>
                <a:gridCol w="627095"/>
                <a:gridCol w="627095"/>
                <a:gridCol w="627095"/>
                <a:gridCol w="627095"/>
                <a:gridCol w="627095"/>
                <a:gridCol w="627095"/>
                <a:gridCol w="627095"/>
                <a:gridCol w="62709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-8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-7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…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-1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…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…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8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…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15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2457060" y="4986657"/>
            <a:ext cx="2534041" cy="4140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524360" y="5371469"/>
            <a:ext cx="2534041" cy="4140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505201" y="5524500"/>
            <a:ext cx="5357616" cy="586424"/>
          </a:xfrm>
          <a:custGeom>
            <a:avLst/>
            <a:gdLst>
              <a:gd name="connsiteX0" fmla="*/ 0 w 5286375"/>
              <a:gd name="connsiteY0" fmla="*/ 0 h 690738"/>
              <a:gd name="connsiteX1" fmla="*/ 495300 w 5286375"/>
              <a:gd name="connsiteY1" fmla="*/ 514350 h 690738"/>
              <a:gd name="connsiteX2" fmla="*/ 1314450 w 5286375"/>
              <a:gd name="connsiteY2" fmla="*/ 647700 h 690738"/>
              <a:gd name="connsiteX3" fmla="*/ 4200525 w 5286375"/>
              <a:gd name="connsiteY3" fmla="*/ 666750 h 690738"/>
              <a:gd name="connsiteX4" fmla="*/ 5286375 w 5286375"/>
              <a:gd name="connsiteY4" fmla="*/ 333375 h 690738"/>
              <a:gd name="connsiteX5" fmla="*/ 5286375 w 5286375"/>
              <a:gd name="connsiteY5" fmla="*/ 333375 h 690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6375" h="690738">
                <a:moveTo>
                  <a:pt x="0" y="0"/>
                </a:moveTo>
                <a:cubicBezTo>
                  <a:pt x="138112" y="203200"/>
                  <a:pt x="276225" y="406400"/>
                  <a:pt x="495300" y="514350"/>
                </a:cubicBezTo>
                <a:cubicBezTo>
                  <a:pt x="714375" y="622300"/>
                  <a:pt x="696913" y="622300"/>
                  <a:pt x="1314450" y="647700"/>
                </a:cubicBezTo>
                <a:cubicBezTo>
                  <a:pt x="1931987" y="673100"/>
                  <a:pt x="3538538" y="719137"/>
                  <a:pt x="4200525" y="666750"/>
                </a:cubicBezTo>
                <a:cubicBezTo>
                  <a:pt x="4862512" y="614363"/>
                  <a:pt x="5286375" y="333375"/>
                  <a:pt x="5286375" y="333375"/>
                </a:cubicBezTo>
                <a:lnTo>
                  <a:pt x="5286375" y="333375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577603" y="6095043"/>
            <a:ext cx="126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+ 2</a:t>
            </a:r>
            <a:r>
              <a:rPr lang="en-US" sz="2400" b="1" baseline="30000" dirty="0">
                <a:solidFill>
                  <a:srgbClr val="FF0000"/>
                </a:solidFill>
              </a:rPr>
              <a:t>4</a:t>
            </a:r>
            <a:r>
              <a:rPr lang="en-US" sz="2400" b="1" dirty="0">
                <a:solidFill>
                  <a:srgbClr val="FF0000"/>
                </a:solidFill>
              </a:rPr>
              <a:t> = 16</a:t>
            </a:r>
          </a:p>
        </p:txBody>
      </p:sp>
    </p:spTree>
    <p:extLst>
      <p:ext uri="{BB962C8B-B14F-4D97-AF65-F5344CB8AC3E}">
        <p14:creationId xmlns:p14="http://schemas.microsoft.com/office/powerpoint/2010/main" val="92446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989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Most Popular </a:t>
            </a:r>
            <a:r>
              <a:rPr lang="en-US" smtClean="0"/>
              <a:t>Programming Languages 2016-7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you think is the most “popular” programming language in use today?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21BEB-E695-824F-A37A-3370A29B93B8}" type="datetime1">
              <a:rPr lang="en-US" smtClean="0"/>
              <a:t>8/29/17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pic>
        <p:nvPicPr>
          <p:cNvPr id="8" name="Picture 7" descr="Screen Shot 2016-07-28 at 08.40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442" y="1180773"/>
            <a:ext cx="6077857" cy="530532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687287" y="1647990"/>
            <a:ext cx="1378857" cy="1814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55" y="1180773"/>
            <a:ext cx="9287630" cy="530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0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Two’s </a:t>
            </a:r>
            <a:r>
              <a:rPr lang="en-US" dirty="0"/>
              <a:t>Complement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5E3C6-4A9D-E24C-B56A-7AF6DA21C5EF}" type="datetime1">
              <a:rPr lang="en-US" smtClean="0"/>
              <a:t>8/29/17</a:t>
            </a:fld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28474"/>
              </p:ext>
            </p:extLst>
          </p:nvPr>
        </p:nvGraphicFramePr>
        <p:xfrm>
          <a:off x="2183082" y="1417639"/>
          <a:ext cx="7671458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0373"/>
                <a:gridCol w="22427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783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Signed Decimal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Unsigned Decimal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Binary Two’s Complement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-128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7030A0"/>
                          </a:solidFill>
                        </a:rPr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500" baseline="0" dirty="0">
                          <a:solidFill>
                            <a:srgbClr val="FF0000"/>
                          </a:solidFill>
                        </a:rPr>
                        <a:t>1000 0000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-127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7030A0"/>
                          </a:solidFill>
                        </a:rPr>
                        <a:t>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500" baseline="0" dirty="0">
                          <a:solidFill>
                            <a:srgbClr val="FF0000"/>
                          </a:solidFill>
                        </a:rPr>
                        <a:t>1000 </a:t>
                      </a:r>
                      <a:r>
                        <a:rPr lang="en-US" spc="500" baseline="0" dirty="0" smtClean="0">
                          <a:solidFill>
                            <a:srgbClr val="FF0000"/>
                          </a:solidFill>
                        </a:rPr>
                        <a:t>0001</a:t>
                      </a:r>
                      <a:endParaRPr lang="en-US" spc="5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s-IS" baseline="0" dirty="0">
                          <a:solidFill>
                            <a:srgbClr val="FF0000"/>
                          </a:solidFill>
                        </a:rPr>
                        <a:t>…</a:t>
                      </a:r>
                      <a:endParaRPr lang="en-US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baseline="0" dirty="0">
                          <a:solidFill>
                            <a:srgbClr val="7030A0"/>
                          </a:solidFill>
                        </a:rPr>
                        <a:t>…</a:t>
                      </a:r>
                      <a:endParaRPr lang="en-US" baseline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pc="500" baseline="0" dirty="0">
                          <a:solidFill>
                            <a:srgbClr val="FF0000"/>
                          </a:solidFill>
                        </a:rPr>
                        <a:t>…</a:t>
                      </a:r>
                      <a:endParaRPr lang="en-US" spc="5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7030A0"/>
                          </a:solidFill>
                        </a:rPr>
                        <a:t>254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500" baseline="0" dirty="0">
                          <a:solidFill>
                            <a:srgbClr val="FF0000"/>
                          </a:solidFill>
                        </a:rPr>
                        <a:t>1111 1110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7030A0"/>
                          </a:solidFill>
                        </a:rPr>
                        <a:t>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500" baseline="0" dirty="0">
                          <a:solidFill>
                            <a:srgbClr val="FF0000"/>
                          </a:solidFill>
                        </a:rPr>
                        <a:t>1111 1111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00B05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00B05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500" baseline="0" dirty="0">
                          <a:solidFill>
                            <a:srgbClr val="00B050"/>
                          </a:solidFill>
                        </a:rPr>
                        <a:t>0000 0000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500" baseline="0" dirty="0">
                          <a:solidFill>
                            <a:srgbClr val="00B050"/>
                          </a:solidFill>
                        </a:rPr>
                        <a:t>0000 0001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s-IS" baseline="0" dirty="0">
                          <a:solidFill>
                            <a:srgbClr val="00B050"/>
                          </a:solidFill>
                        </a:rPr>
                        <a:t>…</a:t>
                      </a:r>
                      <a:endParaRPr lang="en-US" baseline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baseline="0" dirty="0">
                          <a:solidFill>
                            <a:srgbClr val="00B050"/>
                          </a:solidFill>
                        </a:rPr>
                        <a:t>…</a:t>
                      </a:r>
                      <a:endParaRPr lang="en-US" baseline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500" baseline="0" dirty="0">
                          <a:solidFill>
                            <a:srgbClr val="00B050"/>
                          </a:solidFill>
                        </a:rPr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00B050"/>
                          </a:solidFill>
                        </a:rPr>
                        <a:t>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00B050"/>
                          </a:solidFill>
                        </a:rPr>
                        <a:t>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500" baseline="0" dirty="0">
                          <a:solidFill>
                            <a:srgbClr val="00B050"/>
                          </a:solidFill>
                        </a:rPr>
                        <a:t>0111 </a:t>
                      </a:r>
                      <a:r>
                        <a:rPr lang="en-US" spc="500" baseline="0" dirty="0" smtClean="0">
                          <a:solidFill>
                            <a:srgbClr val="00B050"/>
                          </a:solidFill>
                        </a:rPr>
                        <a:t>1111</a:t>
                      </a:r>
                      <a:endParaRPr lang="en-US" spc="500" baseline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754872" y="5506971"/>
            <a:ext cx="6857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rgbClr val="3064C0"/>
                </a:solidFill>
              </a:rPr>
              <a:t>Note</a:t>
            </a:r>
            <a:r>
              <a:rPr lang="en-US" sz="2800" dirty="0">
                <a:solidFill>
                  <a:srgbClr val="3064C0"/>
                </a:solidFill>
              </a:rPr>
              <a:t>:     Most significant bit (MSB</a:t>
            </a:r>
            <a:r>
              <a:rPr lang="en-US" sz="2800">
                <a:solidFill>
                  <a:srgbClr val="3064C0"/>
                </a:solidFill>
              </a:rPr>
              <a:t>) equals </a:t>
            </a:r>
            <a:r>
              <a:rPr lang="en-US" sz="2800" dirty="0">
                <a:solidFill>
                  <a:srgbClr val="3064C0"/>
                </a:solidFill>
              </a:rPr>
              <a:t>sign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32083" y="1834199"/>
            <a:ext cx="215153" cy="324250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744683" y="1798571"/>
            <a:ext cx="1312226" cy="1769694"/>
            <a:chOff x="2220683" y="1798571"/>
            <a:chExt cx="1312226" cy="1769694"/>
          </a:xfrm>
        </p:grpSpPr>
        <p:grpSp>
          <p:nvGrpSpPr>
            <p:cNvPr id="10" name="Group 9"/>
            <p:cNvGrpSpPr/>
            <p:nvPr/>
          </p:nvGrpSpPr>
          <p:grpSpPr>
            <a:xfrm>
              <a:off x="2220683" y="1798571"/>
              <a:ext cx="415636" cy="1769694"/>
              <a:chOff x="2250374" y="1858218"/>
              <a:chExt cx="415636" cy="1645003"/>
            </a:xfrm>
          </p:grpSpPr>
          <p:sp>
            <p:nvSpPr>
              <p:cNvPr id="7" name="Arc 6"/>
              <p:cNvSpPr/>
              <p:nvPr/>
            </p:nvSpPr>
            <p:spPr>
              <a:xfrm>
                <a:off x="2250374" y="1905990"/>
                <a:ext cx="415636" cy="1597231"/>
              </a:xfrm>
              <a:prstGeom prst="arc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 flipV="1">
                <a:off x="2250374" y="1858218"/>
                <a:ext cx="415636" cy="1645002"/>
              </a:xfrm>
              <a:prstGeom prst="arc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Straight Arrow Connector 17"/>
            <p:cNvCxnSpPr/>
            <p:nvPr/>
          </p:nvCxnSpPr>
          <p:spPr>
            <a:xfrm>
              <a:off x="2671948" y="2713270"/>
              <a:ext cx="860961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776858" y="2375973"/>
              <a:ext cx="651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+256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744683" y="3650045"/>
            <a:ext cx="1312226" cy="1426657"/>
            <a:chOff x="2220683" y="1798571"/>
            <a:chExt cx="1312226" cy="1769694"/>
          </a:xfrm>
        </p:grpSpPr>
        <p:grpSp>
          <p:nvGrpSpPr>
            <p:cNvPr id="22" name="Group 21"/>
            <p:cNvGrpSpPr/>
            <p:nvPr/>
          </p:nvGrpSpPr>
          <p:grpSpPr>
            <a:xfrm>
              <a:off x="2220683" y="1798571"/>
              <a:ext cx="415636" cy="1769694"/>
              <a:chOff x="2250374" y="1858218"/>
              <a:chExt cx="415636" cy="1645003"/>
            </a:xfrm>
          </p:grpSpPr>
          <p:sp>
            <p:nvSpPr>
              <p:cNvPr id="25" name="Arc 24"/>
              <p:cNvSpPr/>
              <p:nvPr/>
            </p:nvSpPr>
            <p:spPr>
              <a:xfrm>
                <a:off x="2250374" y="1905990"/>
                <a:ext cx="415636" cy="1597231"/>
              </a:xfrm>
              <a:prstGeom prst="arc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/>
              <p:cNvSpPr/>
              <p:nvPr/>
            </p:nvSpPr>
            <p:spPr>
              <a:xfrm flipV="1">
                <a:off x="2250374" y="1858218"/>
                <a:ext cx="415636" cy="1645002"/>
              </a:xfrm>
              <a:prstGeom prst="arc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3" name="Straight Arrow Connector 22"/>
            <p:cNvCxnSpPr/>
            <p:nvPr/>
          </p:nvCxnSpPr>
          <p:spPr>
            <a:xfrm>
              <a:off x="2671948" y="2713270"/>
              <a:ext cx="860961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895612" y="2302316"/>
              <a:ext cx="417102" cy="4581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B050"/>
                  </a:solidFill>
                </a:rPr>
                <a:t>+0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80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739" y="152401"/>
            <a:ext cx="8628185" cy="1256750"/>
          </a:xfrm>
        </p:spPr>
        <p:txBody>
          <a:bodyPr>
            <a:normAutofit fontScale="90000"/>
          </a:bodyPr>
          <a:lstStyle/>
          <a:p>
            <a:r>
              <a:rPr lang="en-US" dirty="0"/>
              <a:t>Unary Negation (Two’s Complement)</a:t>
            </a:r>
            <a:br>
              <a:rPr lang="en-US" dirty="0"/>
            </a:br>
            <a:r>
              <a:rPr lang="en-US" sz="3600" dirty="0"/>
              <a:t>4-bit Example (-8</a:t>
            </a:r>
            <a:r>
              <a:rPr lang="en-US" sz="3600" baseline="-25000" dirty="0"/>
              <a:t>ten</a:t>
            </a:r>
            <a:r>
              <a:rPr lang="en-US" sz="3600" dirty="0"/>
              <a:t> </a:t>
            </a:r>
            <a:r>
              <a:rPr lang="is-IS" sz="3600" dirty="0"/>
              <a:t>… +7</a:t>
            </a:r>
            <a:r>
              <a:rPr lang="is-IS" sz="3600" baseline="-25000" dirty="0"/>
              <a:t>ten</a:t>
            </a:r>
            <a:r>
              <a:rPr lang="is-IS" sz="3600" dirty="0"/>
              <a:t>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981200" y="1353684"/>
            <a:ext cx="4040188" cy="639763"/>
          </a:xfrm>
        </p:spPr>
        <p:txBody>
          <a:bodyPr/>
          <a:lstStyle/>
          <a:p>
            <a:r>
              <a:rPr lang="en-US" dirty="0" smtClean="0"/>
              <a:t>Brute Force &amp; Tedious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999928" y="1353684"/>
            <a:ext cx="4041775" cy="639763"/>
          </a:xfrm>
        </p:spPr>
        <p:txBody>
          <a:bodyPr/>
          <a:lstStyle/>
          <a:p>
            <a:r>
              <a:rPr lang="en-US" dirty="0" smtClean="0"/>
              <a:t>Clever &amp; Elegant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8878" y="2830913"/>
            <a:ext cx="87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16</a:t>
            </a:r>
            <a:r>
              <a:rPr lang="en-US" sz="2800" baseline="-25000" dirty="0"/>
              <a:t>ten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06407" y="2830913"/>
            <a:ext cx="1474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10000</a:t>
            </a:r>
            <a:r>
              <a:rPr lang="en-US" sz="2800" baseline="-25000" dirty="0"/>
              <a:t>two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2929" y="3249673"/>
            <a:ext cx="1208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rgbClr val="0070C0"/>
                </a:solidFill>
              </a:rPr>
              <a:t>-     3</a:t>
            </a:r>
            <a:r>
              <a:rPr lang="en-US" sz="2800" baseline="-25000" dirty="0">
                <a:solidFill>
                  <a:srgbClr val="0070C0"/>
                </a:solidFill>
              </a:rPr>
              <a:t>ten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33283" y="3249673"/>
            <a:ext cx="1647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rgbClr val="0070C0"/>
                </a:solidFill>
              </a:rPr>
              <a:t>-   0011</a:t>
            </a:r>
            <a:r>
              <a:rPr lang="en-US" sz="2800" baseline="-25000" dirty="0">
                <a:solidFill>
                  <a:srgbClr val="0070C0"/>
                </a:solidFill>
              </a:rPr>
              <a:t>two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746738" y="3793524"/>
            <a:ext cx="10395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33283" y="3793524"/>
            <a:ext cx="15734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95964" y="3808993"/>
            <a:ext cx="87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rgbClr val="00B050"/>
                </a:solidFill>
              </a:rPr>
              <a:t>13</a:t>
            </a:r>
            <a:r>
              <a:rPr lang="en-US" sz="2800" baseline="-25000" dirty="0">
                <a:solidFill>
                  <a:srgbClr val="00B050"/>
                </a:solidFill>
              </a:rPr>
              <a:t>ten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96235" y="3808993"/>
            <a:ext cx="1291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rgbClr val="00B050"/>
                </a:solidFill>
              </a:rPr>
              <a:t>1101</a:t>
            </a:r>
            <a:r>
              <a:rPr lang="en-US" sz="2800" baseline="-25000" dirty="0">
                <a:solidFill>
                  <a:srgbClr val="00B050"/>
                </a:solidFill>
              </a:rPr>
              <a:t>two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81792" y="4787073"/>
            <a:ext cx="87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16</a:t>
            </a:r>
            <a:r>
              <a:rPr lang="en-US" sz="2800" baseline="-25000" dirty="0"/>
              <a:t>ten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9321" y="4787073"/>
            <a:ext cx="1474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10000</a:t>
            </a:r>
            <a:r>
              <a:rPr lang="en-US" sz="2800" baseline="-25000" dirty="0"/>
              <a:t>two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46607" y="5205833"/>
            <a:ext cx="1227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-   13</a:t>
            </a:r>
            <a:r>
              <a:rPr lang="en-US" sz="2800" baseline="-25000" dirty="0"/>
              <a:t>ten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26195" y="5205833"/>
            <a:ext cx="1647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-   1101</a:t>
            </a:r>
            <a:r>
              <a:rPr lang="en-US" sz="2800" baseline="-25000" dirty="0"/>
              <a:t>two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1739652" y="5749684"/>
            <a:ext cx="10395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26197" y="5749684"/>
            <a:ext cx="15734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171620" y="5765153"/>
            <a:ext cx="688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rgbClr val="0070C0"/>
                </a:solidFill>
              </a:rPr>
              <a:t>3</a:t>
            </a:r>
            <a:r>
              <a:rPr lang="en-US" sz="2800" baseline="-25000" dirty="0">
                <a:solidFill>
                  <a:srgbClr val="0070C0"/>
                </a:solidFill>
              </a:rPr>
              <a:t>ten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89149" y="5765153"/>
            <a:ext cx="129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rgbClr val="0070C0"/>
                </a:solidFill>
              </a:rPr>
              <a:t>0011</a:t>
            </a:r>
            <a:r>
              <a:rPr lang="en-US" sz="2800" baseline="-25000" dirty="0">
                <a:solidFill>
                  <a:srgbClr val="0070C0"/>
                </a:solidFill>
              </a:rPr>
              <a:t>two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53377" y="2083567"/>
            <a:ext cx="2640851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”largest” 4-bit number + 1</a:t>
            </a:r>
          </a:p>
        </p:txBody>
      </p:sp>
      <p:cxnSp>
        <p:nvCxnSpPr>
          <p:cNvPr id="10" name="Straight Arrow Connector 9"/>
          <p:cNvCxnSpPr>
            <a:stCxn id="3" idx="2"/>
            <a:endCxn id="13" idx="0"/>
          </p:cNvCxnSpPr>
          <p:nvPr/>
        </p:nvCxnSpPr>
        <p:spPr>
          <a:xfrm flipH="1">
            <a:off x="4043660" y="2452899"/>
            <a:ext cx="130142" cy="3780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981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B15A8-F078-CB4E-84FB-75166D1D437F}" type="datetime1">
              <a:rPr lang="en-US" smtClean="0"/>
              <a:t>8/29/17</a:t>
            </a:fld>
            <a:endParaRPr lang="en-US"/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30055" y="2832324"/>
            <a:ext cx="87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rgbClr val="FF0000"/>
                </a:solidFill>
              </a:rPr>
              <a:t>15</a:t>
            </a:r>
            <a:r>
              <a:rPr lang="en-US" sz="2800" baseline="-25000" dirty="0">
                <a:solidFill>
                  <a:srgbClr val="FF0000"/>
                </a:solidFill>
              </a:rPr>
              <a:t>ten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647584" y="2832324"/>
            <a:ext cx="1474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01111</a:t>
            </a:r>
            <a:r>
              <a:rPr lang="en-US" sz="2800" baseline="-25000" dirty="0"/>
              <a:t>two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14106" y="3251084"/>
            <a:ext cx="1208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rgbClr val="0070C0"/>
                </a:solidFill>
              </a:rPr>
              <a:t>-     3</a:t>
            </a:r>
            <a:r>
              <a:rPr lang="en-US" sz="2800" baseline="-25000" dirty="0">
                <a:solidFill>
                  <a:srgbClr val="0070C0"/>
                </a:solidFill>
              </a:rPr>
              <a:t>ten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474460" y="3251084"/>
            <a:ext cx="1647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rgbClr val="0070C0"/>
                </a:solidFill>
              </a:rPr>
              <a:t>-   0011</a:t>
            </a:r>
            <a:r>
              <a:rPr lang="en-US" sz="2800" baseline="-25000" dirty="0">
                <a:solidFill>
                  <a:srgbClr val="0070C0"/>
                </a:solidFill>
              </a:rPr>
              <a:t>two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6087915" y="3794935"/>
            <a:ext cx="10395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474460" y="3794935"/>
            <a:ext cx="15734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337141" y="3810404"/>
            <a:ext cx="87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12</a:t>
            </a:r>
            <a:r>
              <a:rPr lang="en-US" sz="2800" baseline="-25000" dirty="0"/>
              <a:t>ten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837412" y="3810404"/>
            <a:ext cx="1291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1100</a:t>
            </a:r>
            <a:r>
              <a:rPr lang="en-US" sz="2800" baseline="-25000" dirty="0"/>
              <a:t>two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508666" y="3808993"/>
            <a:ext cx="1031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i="1"/>
              <a:t>invert</a:t>
            </a:r>
            <a:endParaRPr lang="en-US" sz="28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6025468" y="4307167"/>
            <a:ext cx="1195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rgbClr val="FF0000"/>
                </a:solidFill>
              </a:rPr>
              <a:t>+    1</a:t>
            </a:r>
            <a:r>
              <a:rPr lang="en-US" sz="2800" baseline="-25000" dirty="0">
                <a:solidFill>
                  <a:srgbClr val="FF0000"/>
                </a:solidFill>
              </a:rPr>
              <a:t>ten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404068" y="4307167"/>
            <a:ext cx="1716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+   0001</a:t>
            </a:r>
            <a:r>
              <a:rPr lang="en-US" sz="2800" baseline="-25000" dirty="0"/>
              <a:t>two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6086453" y="4851018"/>
            <a:ext cx="10395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472998" y="4851018"/>
            <a:ext cx="15734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335679" y="4866487"/>
            <a:ext cx="87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rgbClr val="00B050"/>
                </a:solidFill>
              </a:rPr>
              <a:t>13</a:t>
            </a:r>
            <a:r>
              <a:rPr lang="en-US" sz="2800" baseline="-25000" dirty="0">
                <a:solidFill>
                  <a:srgbClr val="00B050"/>
                </a:solidFill>
              </a:rPr>
              <a:t>ten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835950" y="4866487"/>
            <a:ext cx="129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rgbClr val="00B050"/>
                </a:solidFill>
              </a:rPr>
              <a:t>1101</a:t>
            </a:r>
            <a:r>
              <a:rPr lang="en-US" sz="2800" baseline="-25000" dirty="0">
                <a:solidFill>
                  <a:srgbClr val="00B050"/>
                </a:solidFill>
              </a:rPr>
              <a:t>two</a:t>
            </a:r>
          </a:p>
        </p:txBody>
      </p:sp>
      <p:cxnSp>
        <p:nvCxnSpPr>
          <p:cNvPr id="9" name="Straight Arrow Connector 8"/>
          <p:cNvCxnSpPr>
            <a:stCxn id="13" idx="3"/>
          </p:cNvCxnSpPr>
          <p:nvPr/>
        </p:nvCxnSpPr>
        <p:spPr>
          <a:xfrm flipV="1">
            <a:off x="4780913" y="3087585"/>
            <a:ext cx="1388120" cy="49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539845" y="14666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29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/>
      <p:bldP spid="13" grpId="0"/>
      <p:bldP spid="14" grpId="0"/>
      <p:bldP spid="15" grpId="0"/>
      <p:bldP spid="21" grpId="0"/>
      <p:bldP spid="22" grpId="0"/>
      <p:bldP spid="25" grpId="0"/>
      <p:bldP spid="26" grpId="0"/>
      <p:bldP spid="27" grpId="0"/>
      <p:bldP spid="28" grpId="0"/>
      <p:bldP spid="31" grpId="0"/>
      <p:bldP spid="32" grpId="0"/>
      <p:bldP spid="3" grpId="0" animBg="1"/>
      <p:bldP spid="40" grpId="0"/>
      <p:bldP spid="48" grpId="0"/>
      <p:bldP spid="49" grpId="0"/>
      <p:bldP spid="50" grpId="0"/>
      <p:bldP spid="53" grpId="0"/>
      <p:bldP spid="54" grpId="0"/>
      <p:bldP spid="55" grpId="0"/>
      <p:bldP spid="56" grpId="0"/>
      <p:bldP spid="57" grpId="0"/>
      <p:bldP spid="60" grpId="0"/>
      <p:bldP spid="6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Turn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What is the decimal value of the following binary 8-bit 2’s complement number?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3200" dirty="0"/>
              <a:t>           1110 0001</a:t>
            </a:r>
            <a:r>
              <a:rPr lang="en-US" sz="3200" baseline="-25000" dirty="0"/>
              <a:t>two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1953B-5FD1-4344-A121-20A9915F603F}" type="datetime1">
              <a:rPr lang="en-US" smtClean="0"/>
              <a:t>8/29/17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263353"/>
              </p:ext>
            </p:extLst>
          </p:nvPr>
        </p:nvGraphicFramePr>
        <p:xfrm>
          <a:off x="2068483" y="3199766"/>
          <a:ext cx="5159434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7471"/>
                <a:gridCol w="324196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Answer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Value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33</a:t>
                      </a:r>
                      <a:r>
                        <a:rPr lang="en-US" sz="2800" baseline="-25000" dirty="0" smtClean="0"/>
                        <a:t>ten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-31</a:t>
                      </a:r>
                      <a:r>
                        <a:rPr lang="en-US" sz="2800" baseline="-25000" dirty="0" smtClean="0"/>
                        <a:t>ten</a:t>
                      </a:r>
                      <a:endParaRPr lang="en-US" sz="2800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225</a:t>
                      </a:r>
                      <a:r>
                        <a:rPr lang="en-US" sz="2800" baseline="-25000" dirty="0" smtClean="0"/>
                        <a:t>ten</a:t>
                      </a:r>
                      <a:endParaRPr lang="en-US" sz="2800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-33</a:t>
                      </a:r>
                      <a:r>
                        <a:rPr lang="en-US" sz="2800" baseline="-25000" dirty="0" smtClean="0"/>
                        <a:t>ten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None of the above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628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Addition</a:t>
            </a:r>
            <a:br>
              <a:rPr lang="en-US" dirty="0"/>
            </a:br>
            <a:r>
              <a:rPr lang="en-US" sz="3600" dirty="0"/>
              <a:t>4-bit Example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Unsigned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Signed (Two’s Complement)</a:t>
            </a:r>
          </a:p>
        </p:txBody>
      </p:sp>
      <p:sp>
        <p:nvSpPr>
          <p:cNvPr id="41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ED4AC-E095-EB44-A4F1-A4FAB557A2F8}" type="datetime1">
              <a:rPr lang="en-US" smtClean="0"/>
              <a:t>8/29/17</a:t>
            </a:fld>
            <a:endParaRPr lang="en-US"/>
          </a:p>
        </p:txBody>
      </p:sp>
      <p:sp>
        <p:nvSpPr>
          <p:cNvPr id="43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1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71751" y="2142681"/>
            <a:ext cx="688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3</a:t>
            </a:r>
            <a:r>
              <a:rPr lang="en-US" sz="2800" baseline="-25000" dirty="0"/>
              <a:t>ten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9280" y="2142681"/>
            <a:ext cx="129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0011</a:t>
            </a:r>
            <a:r>
              <a:rPr lang="en-US" sz="2800" baseline="-25000" dirty="0"/>
              <a:t>two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04132" y="2561441"/>
            <a:ext cx="1277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+     4</a:t>
            </a:r>
            <a:r>
              <a:rPr lang="en-US" sz="2800" baseline="-25000" dirty="0"/>
              <a:t>ten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64484" y="2561441"/>
            <a:ext cx="1716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+   0100</a:t>
            </a:r>
            <a:r>
              <a:rPr lang="en-US" sz="2800" baseline="-25000" dirty="0"/>
              <a:t>two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846869" y="3105292"/>
            <a:ext cx="10395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33414" y="3105292"/>
            <a:ext cx="15734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78837" y="3120761"/>
            <a:ext cx="688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7</a:t>
            </a:r>
            <a:r>
              <a:rPr lang="en-US" sz="2800" baseline="-25000" dirty="0"/>
              <a:t>ten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96366" y="3120761"/>
            <a:ext cx="129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0111</a:t>
            </a:r>
            <a:r>
              <a:rPr lang="en-US" sz="2800" baseline="-25000" dirty="0"/>
              <a:t>two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64665" y="4098841"/>
            <a:ext cx="688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3</a:t>
            </a:r>
            <a:r>
              <a:rPr lang="en-US" sz="2800" baseline="-25000" dirty="0"/>
              <a:t>ten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82194" y="4098841"/>
            <a:ext cx="129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0011</a:t>
            </a:r>
            <a:r>
              <a:rPr lang="en-US" sz="2800" baseline="-25000" dirty="0"/>
              <a:t>two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77810" y="4517601"/>
            <a:ext cx="1296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+   11</a:t>
            </a:r>
            <a:r>
              <a:rPr lang="en-US" sz="2800" baseline="-25000" dirty="0"/>
              <a:t>ten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57398" y="4517601"/>
            <a:ext cx="1716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+   1011</a:t>
            </a:r>
            <a:r>
              <a:rPr lang="en-US" sz="2800" baseline="-25000" dirty="0"/>
              <a:t>two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1839783" y="5061452"/>
            <a:ext cx="10395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226328" y="5061452"/>
            <a:ext cx="15734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089009" y="5076921"/>
            <a:ext cx="87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14</a:t>
            </a:r>
            <a:r>
              <a:rPr lang="en-US" sz="2800" baseline="-25000" dirty="0"/>
              <a:t>ten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89280" y="5076921"/>
            <a:ext cx="129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1110</a:t>
            </a:r>
            <a:r>
              <a:rPr lang="en-US" sz="2800" baseline="-25000" dirty="0"/>
              <a:t>two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23260" y="2127212"/>
            <a:ext cx="688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3</a:t>
            </a:r>
            <a:r>
              <a:rPr lang="en-US" sz="2800" baseline="-25000" dirty="0"/>
              <a:t>ten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240789" y="2127212"/>
            <a:ext cx="129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0011</a:t>
            </a:r>
            <a:r>
              <a:rPr lang="en-US" sz="2800" baseline="-25000" dirty="0"/>
              <a:t>two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355641" y="2545972"/>
            <a:ext cx="1277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+     4</a:t>
            </a:r>
            <a:r>
              <a:rPr lang="en-US" sz="2800" baseline="-25000" dirty="0"/>
              <a:t>ten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815993" y="2545972"/>
            <a:ext cx="1716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+   0100</a:t>
            </a:r>
            <a:r>
              <a:rPr lang="en-US" sz="2800" baseline="-25000" dirty="0"/>
              <a:t>two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6498378" y="3089823"/>
            <a:ext cx="10395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884923" y="3089823"/>
            <a:ext cx="15734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930346" y="3105292"/>
            <a:ext cx="688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7</a:t>
            </a:r>
            <a:r>
              <a:rPr lang="en-US" sz="2800" baseline="-25000" dirty="0"/>
              <a:t>ten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247875" y="3105292"/>
            <a:ext cx="129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0111</a:t>
            </a:r>
            <a:r>
              <a:rPr lang="en-US" sz="2800" baseline="-25000" dirty="0"/>
              <a:t>two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923260" y="4098841"/>
            <a:ext cx="688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3</a:t>
            </a:r>
            <a:r>
              <a:rPr lang="en-US" sz="2800" baseline="-25000" dirty="0"/>
              <a:t>ten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40789" y="4098841"/>
            <a:ext cx="129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0011</a:t>
            </a:r>
            <a:r>
              <a:rPr lang="en-US" sz="2800" baseline="-25000" dirty="0"/>
              <a:t>two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408539" y="4517601"/>
            <a:ext cx="1224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+   -5</a:t>
            </a:r>
            <a:r>
              <a:rPr lang="en-US" sz="2800" baseline="-25000" dirty="0"/>
              <a:t>ten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815993" y="4517601"/>
            <a:ext cx="1716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+   1011</a:t>
            </a:r>
            <a:r>
              <a:rPr lang="en-US" sz="2800" baseline="-25000" dirty="0"/>
              <a:t>two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6498378" y="5061452"/>
            <a:ext cx="10395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884923" y="5061452"/>
            <a:ext cx="15734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19738" y="5076921"/>
            <a:ext cx="799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-2</a:t>
            </a:r>
            <a:r>
              <a:rPr lang="en-US" sz="2800" baseline="-25000" dirty="0"/>
              <a:t>ten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247875" y="5076921"/>
            <a:ext cx="129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1110</a:t>
            </a:r>
            <a:r>
              <a:rPr lang="en-US" sz="2800" baseline="-25000" dirty="0"/>
              <a:t>two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4457" y="5894688"/>
            <a:ext cx="7063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No special rules for two’s complement </a:t>
            </a:r>
            <a:r>
              <a:rPr lang="en-US" sz="2400" b="1" i="1"/>
              <a:t>signed addition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84611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12" grpId="0"/>
      <p:bldP spid="13" grpId="0"/>
      <p:bldP spid="14" grpId="0"/>
      <p:bldP spid="15" grpId="0"/>
      <p:bldP spid="21" grpId="0"/>
      <p:bldP spid="22" grpId="0"/>
      <p:bldP spid="25" grpId="0"/>
      <p:bldP spid="26" grpId="0"/>
      <p:bldP spid="27" grpId="0"/>
      <p:bldP spid="28" grpId="0"/>
      <p:bldP spid="31" grpId="0"/>
      <p:bldP spid="32" grpId="0"/>
      <p:bldP spid="35" grpId="0"/>
      <p:bldP spid="37" grpId="0"/>
      <p:bldP spid="38" grpId="0"/>
      <p:bldP spid="39" grpId="0"/>
      <p:bldP spid="49" grpId="0"/>
      <p:bldP spid="50" grpId="0"/>
      <p:bldP spid="51" grpId="0"/>
      <p:bldP spid="52" grpId="0"/>
      <p:bldP spid="53" grpId="0"/>
      <p:bldP spid="54" grpId="0"/>
      <p:bldP spid="57" grpId="0"/>
      <p:bldP spid="58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Overflow</a:t>
            </a:r>
            <a:br>
              <a:rPr lang="en-US" dirty="0"/>
            </a:br>
            <a:r>
              <a:rPr lang="en-US" sz="3600" dirty="0"/>
              <a:t>4-bit Example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Unsigned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Signed (Two’s Complement)</a:t>
            </a:r>
          </a:p>
        </p:txBody>
      </p:sp>
      <p:sp>
        <p:nvSpPr>
          <p:cNvPr id="63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C6B17-7B9A-8A45-8611-AE5ED5F9C8C2}" type="datetime1">
              <a:rPr lang="en-US" smtClean="0"/>
              <a:t>8/29/17</a:t>
            </a:fld>
            <a:endParaRPr lang="en-US"/>
          </a:p>
        </p:txBody>
      </p:sp>
      <p:sp>
        <p:nvSpPr>
          <p:cNvPr id="65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4" name="Footer Placeholder 4"/>
          <p:cNvSpPr>
            <a:spLocks noGrp="1"/>
          </p:cNvSpPr>
          <p:nvPr>
            <p:ph type="ftr" sz="quarter" idx="1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89009" y="2142681"/>
            <a:ext cx="87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13</a:t>
            </a:r>
            <a:r>
              <a:rPr lang="en-US" sz="2800" baseline="-25000" dirty="0"/>
              <a:t>ten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9280" y="2142681"/>
            <a:ext cx="129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1101</a:t>
            </a:r>
            <a:r>
              <a:rPr lang="en-US" sz="2800" baseline="-25000" dirty="0"/>
              <a:t>two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1388" y="2561441"/>
            <a:ext cx="1459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+     14</a:t>
            </a:r>
            <a:r>
              <a:rPr lang="en-US" sz="2800" baseline="-25000" dirty="0"/>
              <a:t>ten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64484" y="2561441"/>
            <a:ext cx="1716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+   1110</a:t>
            </a:r>
            <a:r>
              <a:rPr lang="en-US" sz="2800" baseline="-25000" dirty="0"/>
              <a:t>two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846869" y="3105292"/>
            <a:ext cx="10395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33414" y="3105292"/>
            <a:ext cx="15734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96095" y="3120761"/>
            <a:ext cx="87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27</a:t>
            </a:r>
            <a:r>
              <a:rPr lang="en-US" sz="2800" baseline="-25000" dirty="0"/>
              <a:t>ten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31870" y="3120761"/>
            <a:ext cx="1556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rgbClr val="FF0000"/>
                </a:solidFill>
              </a:rPr>
              <a:t>1</a:t>
            </a:r>
            <a:r>
              <a:rPr lang="en-US" sz="2800" dirty="0"/>
              <a:t> 1011</a:t>
            </a:r>
            <a:r>
              <a:rPr lang="en-US" sz="2800" baseline="-25000" dirty="0"/>
              <a:t>two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64665" y="4098841"/>
            <a:ext cx="688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7</a:t>
            </a:r>
            <a:r>
              <a:rPr lang="en-US" sz="2800" baseline="-25000" dirty="0"/>
              <a:t>ten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82194" y="4098841"/>
            <a:ext cx="129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0111</a:t>
            </a:r>
            <a:r>
              <a:rPr lang="en-US" sz="2800" baseline="-25000" dirty="0"/>
              <a:t>two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60552" y="4517601"/>
            <a:ext cx="111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+   1</a:t>
            </a:r>
            <a:r>
              <a:rPr lang="en-US" sz="2800" baseline="-25000" dirty="0"/>
              <a:t>ten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57398" y="4517601"/>
            <a:ext cx="1716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+   0001</a:t>
            </a:r>
            <a:r>
              <a:rPr lang="en-US" sz="2800" baseline="-25000" dirty="0"/>
              <a:t>two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1839783" y="5061452"/>
            <a:ext cx="10395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226328" y="5061452"/>
            <a:ext cx="15734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271751" y="5076921"/>
            <a:ext cx="688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8</a:t>
            </a:r>
            <a:r>
              <a:rPr lang="en-US" sz="2800" baseline="-25000" dirty="0"/>
              <a:t>ten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24784" y="5076921"/>
            <a:ext cx="1556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rgbClr val="00B050"/>
                </a:solidFill>
              </a:rPr>
              <a:t>0</a:t>
            </a:r>
            <a:r>
              <a:rPr lang="en-US" sz="2800" dirty="0"/>
              <a:t> 1000</a:t>
            </a:r>
            <a:r>
              <a:rPr lang="en-US" sz="2800" baseline="-25000" dirty="0"/>
              <a:t>two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12652" y="2127212"/>
            <a:ext cx="799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-3</a:t>
            </a:r>
            <a:r>
              <a:rPr lang="en-US" sz="2800" baseline="-25000" dirty="0"/>
              <a:t>ten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240789" y="2127212"/>
            <a:ext cx="129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1101</a:t>
            </a:r>
            <a:r>
              <a:rPr lang="en-US" sz="2800" baseline="-25000" dirty="0"/>
              <a:t>two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45033" y="2545972"/>
            <a:ext cx="1387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+     -2</a:t>
            </a:r>
            <a:r>
              <a:rPr lang="en-US" sz="2800" baseline="-25000" dirty="0"/>
              <a:t>ten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815993" y="2545972"/>
            <a:ext cx="1716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+   1110</a:t>
            </a:r>
            <a:r>
              <a:rPr lang="en-US" sz="2800" baseline="-25000" dirty="0"/>
              <a:t>two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6498378" y="3089823"/>
            <a:ext cx="10395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884923" y="3089823"/>
            <a:ext cx="15734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819738" y="3105292"/>
            <a:ext cx="799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-5</a:t>
            </a:r>
            <a:r>
              <a:rPr lang="en-US" sz="2800" baseline="-25000" dirty="0"/>
              <a:t>ten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983379" y="3105292"/>
            <a:ext cx="1556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rgbClr val="00B050"/>
                </a:solidFill>
              </a:rPr>
              <a:t>1</a:t>
            </a:r>
            <a:r>
              <a:rPr lang="en-US" sz="2800" dirty="0"/>
              <a:t> 1011</a:t>
            </a:r>
            <a:r>
              <a:rPr lang="en-US" sz="2800" baseline="-25000" dirty="0"/>
              <a:t>two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923260" y="4098841"/>
            <a:ext cx="688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7</a:t>
            </a:r>
            <a:r>
              <a:rPr lang="en-US" sz="2800" baseline="-25000" dirty="0"/>
              <a:t>ten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40789" y="4098841"/>
            <a:ext cx="129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0111</a:t>
            </a:r>
            <a:r>
              <a:rPr lang="en-US" sz="2800" baseline="-25000" dirty="0"/>
              <a:t>two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519147" y="4517601"/>
            <a:ext cx="111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+   1</a:t>
            </a:r>
            <a:r>
              <a:rPr lang="en-US" sz="2800" baseline="-25000" dirty="0"/>
              <a:t>ten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815993" y="4517601"/>
            <a:ext cx="1716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+   0001</a:t>
            </a:r>
            <a:r>
              <a:rPr lang="en-US" sz="2800" baseline="-25000" dirty="0"/>
              <a:t>two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6498378" y="5061452"/>
            <a:ext cx="10395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884923" y="5061452"/>
            <a:ext cx="15734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19738" y="5076921"/>
            <a:ext cx="799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rgbClr val="FF0000"/>
                </a:solidFill>
              </a:rPr>
              <a:t>-8</a:t>
            </a:r>
            <a:r>
              <a:rPr lang="en-US" sz="2800" baseline="-25000" dirty="0">
                <a:solidFill>
                  <a:srgbClr val="FF0000"/>
                </a:solidFill>
              </a:rPr>
              <a:t>ten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819873" y="5076921"/>
            <a:ext cx="1719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  0 1000</a:t>
            </a:r>
            <a:r>
              <a:rPr lang="en-US" sz="2800" baseline="-25000" dirty="0"/>
              <a:t>two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256" y="5997167"/>
            <a:ext cx="3049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/>
              <a:t>Carry-out </a:t>
            </a:r>
            <a:r>
              <a:rPr lang="en-US" sz="2400" b="1" i="1">
                <a:sym typeface="Wingdings"/>
              </a:rPr>
              <a:t></a:t>
            </a:r>
            <a:r>
              <a:rPr lang="en-US" sz="2400" b="1" i="1"/>
              <a:t> Overflow</a:t>
            </a:r>
            <a:endParaRPr lang="en-US" sz="2400" b="1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6622601" y="5997167"/>
            <a:ext cx="3049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/>
              <a:t>Carry-out </a:t>
            </a:r>
            <a:r>
              <a:rPr lang="en-US" sz="2400" b="1" i="1">
                <a:sym typeface="Wingdings"/>
              </a:rPr>
              <a:t></a:t>
            </a:r>
            <a:r>
              <a:rPr lang="en-US" sz="2400" b="1" i="1"/>
              <a:t> Overflow</a:t>
            </a:r>
            <a:endParaRPr lang="en-US" sz="2400" b="1" i="1" dirty="0"/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7857004" y="5919349"/>
            <a:ext cx="737078" cy="5893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8008093" y="3120761"/>
            <a:ext cx="334144" cy="52322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64455" y="3658991"/>
            <a:ext cx="259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carry-out </a:t>
            </a:r>
            <a:r>
              <a:rPr lang="en-US" u="sng" dirty="0">
                <a:solidFill>
                  <a:srgbClr val="00B050"/>
                </a:solidFill>
              </a:rPr>
              <a:t>but no overflow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564575" y="3639337"/>
            <a:ext cx="2331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carry-out and overflow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928489" y="5574324"/>
            <a:ext cx="259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no carry-out but overflow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674552" y="5595941"/>
            <a:ext cx="292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no carry-out and no overflow</a:t>
            </a:r>
          </a:p>
        </p:txBody>
      </p:sp>
      <p:sp>
        <p:nvSpPr>
          <p:cNvPr id="60" name="Oval 59"/>
          <p:cNvSpPr/>
          <p:nvPr/>
        </p:nvSpPr>
        <p:spPr>
          <a:xfrm>
            <a:off x="3351354" y="5092389"/>
            <a:ext cx="334144" cy="52322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369257" y="3150297"/>
            <a:ext cx="334144" cy="5232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8002707" y="5079402"/>
            <a:ext cx="334144" cy="5232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6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12" grpId="0"/>
      <p:bldP spid="13" grpId="0"/>
      <p:bldP spid="14" grpId="0"/>
      <p:bldP spid="15" grpId="0"/>
      <p:bldP spid="21" grpId="0"/>
      <p:bldP spid="22" grpId="0"/>
      <p:bldP spid="25" grpId="0"/>
      <p:bldP spid="26" grpId="0"/>
      <p:bldP spid="27" grpId="0"/>
      <p:bldP spid="28" grpId="0"/>
      <p:bldP spid="31" grpId="0"/>
      <p:bldP spid="32" grpId="0"/>
      <p:bldP spid="35" grpId="0"/>
      <p:bldP spid="37" grpId="0"/>
      <p:bldP spid="38" grpId="0"/>
      <p:bldP spid="39" grpId="0"/>
      <p:bldP spid="49" grpId="0"/>
      <p:bldP spid="50" grpId="0"/>
      <p:bldP spid="51" grpId="0"/>
      <p:bldP spid="52" grpId="0"/>
      <p:bldP spid="53" grpId="0"/>
      <p:bldP spid="54" grpId="0"/>
      <p:bldP spid="57" grpId="0"/>
      <p:bldP spid="58" grpId="0"/>
      <p:bldP spid="3" grpId="0"/>
      <p:bldP spid="41" grpId="0"/>
      <p:bldP spid="10" grpId="0" animBg="1"/>
      <p:bldP spid="11" grpId="0"/>
      <p:bldP spid="46" grpId="0"/>
      <p:bldP spid="47" grpId="0"/>
      <p:bldP spid="59" grpId="0"/>
      <p:bldP spid="60" grpId="0" animBg="1"/>
      <p:bldP spid="61" grpId="0" animBg="1"/>
      <p:bldP spid="6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Overflow Detection</a:t>
            </a:r>
            <a:br>
              <a:rPr lang="en-US" sz="4900" dirty="0"/>
            </a:br>
            <a:r>
              <a:rPr lang="en-US" sz="3600" dirty="0"/>
              <a:t>4-bit Example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Unsigned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Carry-out indicates overflow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Signed (Two’s Complement)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Overflow if</a:t>
            </a:r>
          </a:p>
          <a:p>
            <a:pPr lvl="1"/>
            <a:r>
              <a:rPr lang="en-US" dirty="0"/>
              <a:t>Signs of operands are equal</a:t>
            </a:r>
          </a:p>
          <a:p>
            <a:pPr marL="457200" lvl="1" indent="0" algn="ctr">
              <a:buNone/>
            </a:pPr>
            <a:r>
              <a:rPr lang="en-US" i="1" dirty="0"/>
              <a:t>AND</a:t>
            </a:r>
          </a:p>
          <a:p>
            <a:pPr lvl="1"/>
            <a:r>
              <a:rPr lang="en-US" dirty="0"/>
              <a:t>Sign of result differs from sign of operands</a:t>
            </a:r>
          </a:p>
          <a:p>
            <a:r>
              <a:rPr lang="en-US" dirty="0"/>
              <a:t>No overflow when signs of operands differ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25F90-1AA0-A244-AF67-558A3294C1C6}" type="datetime1">
              <a:rPr lang="en-US" smtClean="0"/>
              <a:t>8/29/17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465467" y="5579771"/>
            <a:ext cx="7370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Overflow rules depend on operands (signed </a:t>
            </a:r>
            <a:r>
              <a:rPr lang="en-US" sz="2400" b="1" i="1"/>
              <a:t>vs unsigned)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82443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8" grpId="0" build="p"/>
      <p:bldP spid="4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 Extension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6443176"/>
              </p:ext>
            </p:extLst>
          </p:nvPr>
        </p:nvGraphicFramePr>
        <p:xfrm>
          <a:off x="609600" y="1600200"/>
          <a:ext cx="1097107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6867"/>
                <a:gridCol w="2381052"/>
                <a:gridCol w="2870869"/>
                <a:gridCol w="42722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Decimal</a:t>
                      </a:r>
                      <a:endParaRPr lang="en-US" dirty="0"/>
                    </a:p>
                  </a:txBody>
                  <a:tcPr marL="115651" marR="115651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Binary</a:t>
                      </a:r>
                      <a:endParaRPr lang="en-US" dirty="0"/>
                    </a:p>
                  </a:txBody>
                  <a:tcPr marL="115651" marR="115651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15651" marR="11565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4-bit</a:t>
                      </a:r>
                      <a:endParaRPr lang="en-US" dirty="0"/>
                    </a:p>
                  </a:txBody>
                  <a:tcPr marL="115651" marR="11565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8-bit</a:t>
                      </a:r>
                      <a:endParaRPr lang="en-US" dirty="0"/>
                    </a:p>
                  </a:txBody>
                  <a:tcPr marL="115651" marR="11565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32-bit</a:t>
                      </a:r>
                      <a:endParaRPr lang="en-US" dirty="0"/>
                    </a:p>
                  </a:txBody>
                  <a:tcPr marL="115651" marR="11565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r>
                        <a:rPr lang="en-US" baseline="-25000" dirty="0" smtClean="0"/>
                        <a:t>ten</a:t>
                      </a:r>
                      <a:endParaRPr lang="en-US" baseline="-25000" dirty="0"/>
                    </a:p>
                  </a:txBody>
                  <a:tcPr marL="115651" marR="1156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0011</a:t>
                      </a:r>
                      <a:r>
                        <a:rPr lang="en-US" baseline="-25000" dirty="0" smtClean="0"/>
                        <a:t>two</a:t>
                      </a:r>
                      <a:endParaRPr lang="en-US" baseline="-25000" dirty="0"/>
                    </a:p>
                  </a:txBody>
                  <a:tcPr marL="115651" marR="1156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0000 0011</a:t>
                      </a:r>
                      <a:r>
                        <a:rPr lang="en-US" baseline="-25000" dirty="0" smtClean="0"/>
                        <a:t>two</a:t>
                      </a:r>
                      <a:endParaRPr lang="en-US" baseline="-25000" dirty="0"/>
                    </a:p>
                  </a:txBody>
                  <a:tcPr marL="115651" marR="1156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0000 0000 0000 0011</a:t>
                      </a:r>
                      <a:r>
                        <a:rPr lang="en-US" baseline="-25000" dirty="0" smtClean="0"/>
                        <a:t>two</a:t>
                      </a:r>
                      <a:endParaRPr lang="en-US" baseline="-25000" dirty="0"/>
                    </a:p>
                  </a:txBody>
                  <a:tcPr marL="115651" marR="115651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-3</a:t>
                      </a:r>
                      <a:r>
                        <a:rPr lang="en-US" baseline="-25000" dirty="0" smtClean="0"/>
                        <a:t>ten</a:t>
                      </a:r>
                    </a:p>
                  </a:txBody>
                  <a:tcPr marL="115651" marR="11565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1101</a:t>
                      </a:r>
                      <a:r>
                        <a:rPr lang="en-US" sz="1800" baseline="-25000" dirty="0" smtClean="0"/>
                        <a:t>two</a:t>
                      </a:r>
                    </a:p>
                  </a:txBody>
                  <a:tcPr marL="115651" marR="11565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1111 1101</a:t>
                      </a:r>
                      <a:r>
                        <a:rPr lang="en-US" sz="1800" baseline="-25000" dirty="0" smtClean="0"/>
                        <a:t>two</a:t>
                      </a:r>
                    </a:p>
                  </a:txBody>
                  <a:tcPr marL="115651" marR="11565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1111 1111 1111 1101</a:t>
                      </a:r>
                      <a:r>
                        <a:rPr lang="en-US" sz="1800" baseline="-25000" dirty="0" smtClean="0"/>
                        <a:t>two</a:t>
                      </a:r>
                    </a:p>
                  </a:txBody>
                  <a:tcPr marL="115651" marR="115651"/>
                </a:tc>
              </a:tr>
            </a:tbl>
          </a:graphicData>
        </a:graphic>
      </p:graphicFrame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62B2F-8B0F-6A41-A7DB-D90FCA6A76BA}" type="datetime1">
              <a:rPr lang="en-US" smtClean="0"/>
              <a:t>8/29/17</a:t>
            </a:fld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83398" y="3915783"/>
            <a:ext cx="80892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Why is this relevant?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Assignment differs for signed (above) and unsigned numbers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Compiler knows (from type declaration)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Different assembly instructions for copying signed/unsigned data</a:t>
            </a:r>
          </a:p>
        </p:txBody>
      </p:sp>
    </p:spTree>
    <p:extLst>
      <p:ext uri="{BB962C8B-B14F-4D97-AF65-F5344CB8AC3E}">
        <p14:creationId xmlns:p14="http://schemas.microsoft.com/office/powerpoint/2010/main" val="283526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Turn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range of decimals can be expressed with a 6-bit two’s complement number?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0954-B576-9D4D-A4A4-BAF4EBC7B2CF}" type="datetime1">
              <a:rPr lang="en-US" smtClean="0"/>
              <a:t>8/29/17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074512"/>
              </p:ext>
            </p:extLst>
          </p:nvPr>
        </p:nvGraphicFramePr>
        <p:xfrm>
          <a:off x="2911434" y="3000169"/>
          <a:ext cx="60960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Answer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Range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-32 … 32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-64 … 63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-31 … 32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-16 … 15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-32 … 31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52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Answer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range of decimals can be expressed with a 6-bit two’s complement number?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0954-B576-9D4D-A4A4-BAF4EBC7B2CF}" type="datetime1">
              <a:rPr lang="en-US" smtClean="0"/>
              <a:t>8/29/17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911434" y="3000169"/>
          <a:ext cx="60960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Answer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Range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-32 … 32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-64 … 63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-31 … 32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-16 … 15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-32 … 31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911434" y="5284519"/>
            <a:ext cx="6096000" cy="4588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In Conclusion </a:t>
            </a:r>
            <a:r>
              <a:rPr lang="is-IS" dirty="0" smtClean="0"/>
              <a:t>… (1/2)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512127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CS61C: </a:t>
            </a:r>
          </a:p>
          <a:p>
            <a:pPr lvl="1"/>
            <a:r>
              <a:rPr lang="en-US" dirty="0" smtClean="0"/>
              <a:t>Higher speed performance + better energy efficiency by leveraging computer architecture:</a:t>
            </a:r>
          </a:p>
          <a:p>
            <a:pPr lvl="2"/>
            <a:r>
              <a:rPr lang="en-US" dirty="0" smtClean="0"/>
              <a:t>Strength and weaknesses (e.g. cache)</a:t>
            </a:r>
          </a:p>
          <a:p>
            <a:pPr lvl="2"/>
            <a:r>
              <a:rPr lang="en-US" dirty="0" smtClean="0"/>
              <a:t>Performance features (e.g. parallel instructions)</a:t>
            </a:r>
          </a:p>
          <a:p>
            <a:pPr lvl="1"/>
            <a:r>
              <a:rPr lang="en-US" dirty="0" smtClean="0"/>
              <a:t>Learn C and assembly facilitate access to machine features</a:t>
            </a:r>
          </a:p>
          <a:p>
            <a:r>
              <a:rPr lang="en-US" dirty="0" smtClean="0"/>
              <a:t>Basis: five great ideas in computer architecture</a:t>
            </a:r>
          </a:p>
          <a:p>
            <a:pPr marL="1203325" lvl="1" indent="-503238">
              <a:buFont typeface="+mj-lt"/>
              <a:buAutoNum type="arabicPeriod"/>
            </a:pPr>
            <a:r>
              <a:rPr lang="en-US" dirty="0" smtClean="0"/>
              <a:t>Abstraction: Layers of Representation/Interpretation</a:t>
            </a:r>
          </a:p>
          <a:p>
            <a:pPr marL="1203325" lvl="1" indent="-503238">
              <a:buFont typeface="+mj-lt"/>
              <a:buAutoNum type="arabicPeriod"/>
            </a:pPr>
            <a:r>
              <a:rPr lang="en-US" dirty="0" smtClean="0"/>
              <a:t>Moore’s Law</a:t>
            </a:r>
          </a:p>
          <a:p>
            <a:pPr marL="1203325" lvl="1" indent="-503238">
              <a:buFont typeface="+mj-lt"/>
              <a:buAutoNum type="arabicPeriod"/>
            </a:pPr>
            <a:r>
              <a:rPr lang="en-US" dirty="0" smtClean="0"/>
              <a:t>Principle of Locality/Memory Hierarchy</a:t>
            </a:r>
          </a:p>
          <a:p>
            <a:pPr marL="1203325" lvl="1" indent="-503238">
              <a:buFont typeface="+mj-lt"/>
              <a:buAutoNum type="arabicPeriod"/>
            </a:pPr>
            <a:r>
              <a:rPr lang="en-US" dirty="0" smtClean="0"/>
              <a:t>Parallelism</a:t>
            </a:r>
          </a:p>
          <a:p>
            <a:pPr marL="1203325" lvl="1" indent="-503238">
              <a:buFont typeface="+mj-lt"/>
              <a:buAutoNum type="arabicPeriod"/>
            </a:pPr>
            <a:r>
              <a:rPr lang="en-US" dirty="0" smtClean="0"/>
              <a:t>Dependability via Redundancy</a:t>
            </a:r>
          </a:p>
          <a:p>
            <a:pPr indent="-338138"/>
            <a:r>
              <a:rPr lang="en-US" dirty="0" smtClean="0"/>
              <a:t>Performance Measurement and Improvement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B76E-CF5A-B146-9131-AB3062B085BE}" type="datetime1">
              <a:rPr lang="en-US" smtClean="0"/>
              <a:t>8/29/17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61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81200" y="38780"/>
            <a:ext cx="8229600" cy="1143000"/>
          </a:xfrm>
        </p:spPr>
        <p:txBody>
          <a:bodyPr/>
          <a:lstStyle/>
          <a:p>
            <a:r>
              <a:rPr lang="en-US" dirty="0" smtClean="0"/>
              <a:t>Why You Need to Learn C!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5020-4C77-D445-A9AF-DF9E0F63B40E}" type="datetime1">
              <a:rPr lang="en-US" smtClean="0"/>
              <a:t>8/29/17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  <p:pic>
        <p:nvPicPr>
          <p:cNvPr id="9" name="Picture 8" descr="nf19afmd7kex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044" y="979716"/>
            <a:ext cx="7570957" cy="544289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94857" y="1070428"/>
            <a:ext cx="4989286" cy="2739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73257" y="1077686"/>
            <a:ext cx="2460172" cy="2739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02543" y="3791858"/>
            <a:ext cx="7739743" cy="2619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1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In Conclusion </a:t>
            </a:r>
            <a:r>
              <a:rPr lang="is-IS" dirty="0" smtClean="0"/>
              <a:t>… (2/2)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457200"/>
            <a:r>
              <a:rPr lang="en-US" dirty="0" smtClean="0"/>
              <a:t>Everything is a Number!</a:t>
            </a:r>
          </a:p>
          <a:p>
            <a:pPr marL="1031875" lvl="1" indent="-403225"/>
            <a:r>
              <a:rPr lang="is-IS" dirty="0" smtClean="0"/>
              <a:t>Collections </a:t>
            </a:r>
            <a:r>
              <a:rPr lang="is-IS" dirty="0"/>
              <a:t>of bits can store and communicate arbitrary digital </a:t>
            </a:r>
            <a:r>
              <a:rPr lang="is-IS" dirty="0" smtClean="0"/>
              <a:t>data</a:t>
            </a:r>
          </a:p>
          <a:p>
            <a:pPr marL="1031875" lvl="1" indent="-403225"/>
            <a:r>
              <a:rPr lang="is-IS" dirty="0" smtClean="0"/>
              <a:t>Even </a:t>
            </a:r>
            <a:r>
              <a:rPr lang="is-IS" dirty="0"/>
              <a:t>programs are represented by </a:t>
            </a:r>
            <a:r>
              <a:rPr lang="is-IS" dirty="0" smtClean="0"/>
              <a:t>bits</a:t>
            </a:r>
          </a:p>
          <a:p>
            <a:pPr marL="1031875" lvl="1" indent="-403225"/>
            <a:endParaRPr lang="is-IS" dirty="0" smtClean="0"/>
          </a:p>
          <a:p>
            <a:pPr marL="514350" indent="-457200"/>
            <a:r>
              <a:rPr lang="en-US" dirty="0" smtClean="0"/>
              <a:t>Two</a:t>
            </a:r>
            <a:r>
              <a:rPr lang="is-IS" dirty="0" smtClean="0"/>
              <a:t>’s </a:t>
            </a:r>
            <a:r>
              <a:rPr lang="is-IS" dirty="0"/>
              <a:t>complement representation avoids special rules for addition of negative </a:t>
            </a:r>
            <a:r>
              <a:rPr lang="is-IS" dirty="0" smtClean="0"/>
              <a:t>numbers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C50C0-E60C-E548-8366-8A0966B7B8B5}" type="datetime1">
              <a:rPr lang="en-US" smtClean="0"/>
              <a:t>8/29/17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1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dirty="0" smtClean="0"/>
              <a:t>CS61C is NOT really about C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is about the </a:t>
            </a:r>
            <a:r>
              <a:rPr lang="en-US" i="1" dirty="0" smtClean="0"/>
              <a:t>hardware-software interface</a:t>
            </a:r>
          </a:p>
          <a:p>
            <a:pPr lvl="1"/>
            <a:r>
              <a:rPr lang="en-US" dirty="0" smtClean="0"/>
              <a:t>What does the programmer need to know to achieve the highest possible performance</a:t>
            </a:r>
          </a:p>
          <a:p>
            <a:r>
              <a:rPr lang="en-US" dirty="0" smtClean="0"/>
              <a:t>C is close to the underlying hardware, unlike languages like Python</a:t>
            </a:r>
            <a:r>
              <a:rPr lang="en-US" dirty="0"/>
              <a:t> </a:t>
            </a:r>
            <a:r>
              <a:rPr lang="en-US" dirty="0" smtClean="0"/>
              <a:t>and Java! </a:t>
            </a:r>
          </a:p>
          <a:p>
            <a:pPr lvl="1"/>
            <a:r>
              <a:rPr lang="en-US" dirty="0" smtClean="0"/>
              <a:t>Allows us to talk about key hardware features in higher level terms</a:t>
            </a:r>
          </a:p>
          <a:p>
            <a:pPr lvl="1"/>
            <a:r>
              <a:rPr lang="en-US" dirty="0" smtClean="0"/>
              <a:t>Allows programmer to explicitly harness underlying hardware parallelism for higher </a:t>
            </a:r>
            <a:r>
              <a:rPr lang="en-US" i="1" dirty="0" smtClean="0"/>
              <a:t>performance</a:t>
            </a:r>
            <a:r>
              <a:rPr lang="en-US" dirty="0" smtClean="0"/>
              <a:t> and </a:t>
            </a:r>
            <a:r>
              <a:rPr lang="en-US" i="1" dirty="0" smtClean="0"/>
              <a:t>power</a:t>
            </a:r>
            <a:r>
              <a:rPr lang="en-US" dirty="0" smtClean="0"/>
              <a:t> efficiency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5163B-3E05-C14A-8344-EFDDD9027E29}" type="datetime1">
              <a:rPr lang="en-US" smtClean="0"/>
              <a:t>8/29/17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- Lecture 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40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00480" y="263344"/>
            <a:ext cx="9974217" cy="646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School CS61C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02249-0875-6245-BDDD-9D0694548AA0}" type="datetime1">
              <a:rPr lang="en-US" smtClean="0"/>
              <a:t>8/29/17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Fall </a:t>
            </a:r>
            <a:r>
              <a:rPr lang="is-IS" dirty="0" smtClean="0">
                <a:solidFill>
                  <a:schemeClr val="bg1"/>
                </a:solidFill>
              </a:rPr>
              <a:t>2017</a:t>
            </a:r>
            <a:r>
              <a:rPr lang="en-US" dirty="0" smtClean="0">
                <a:solidFill>
                  <a:schemeClr val="bg1"/>
                </a:solidFill>
              </a:rPr>
              <a:t> - Lecture #1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1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School CS61C (1/2)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4AF6C-8E0A-6342-AD38-CEB67F921E3E}" type="datetime1">
              <a:rPr lang="en-US" smtClean="0">
                <a:solidFill>
                  <a:schemeClr val="tx1"/>
                </a:solidFill>
              </a:rPr>
              <a:t>8/29/17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2A7E-5181-A840-825F-018EFA86BC7E}" type="slidenum">
              <a:rPr lang="en-US" smtClean="0">
                <a:solidFill>
                  <a:schemeClr val="tx1"/>
                </a:solidFill>
              </a:rPr>
              <a:pPr/>
              <a:t>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Fall </a:t>
            </a:r>
            <a:r>
              <a:rPr lang="is-IS" dirty="0" smtClean="0">
                <a:solidFill>
                  <a:schemeClr val="tx1"/>
                </a:solidFill>
              </a:rPr>
              <a:t>2017</a:t>
            </a:r>
            <a:r>
              <a:rPr lang="en-US" dirty="0" smtClean="0">
                <a:solidFill>
                  <a:schemeClr val="tx1"/>
                </a:solidFill>
              </a:rPr>
              <a:t> - Lecture #1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5128" y="1061856"/>
            <a:ext cx="12026872" cy="5294497"/>
            <a:chOff x="165128" y="1061856"/>
            <a:chExt cx="12026872" cy="5294497"/>
          </a:xfrm>
        </p:grpSpPr>
        <p:sp>
          <p:nvSpPr>
            <p:cNvPr id="8" name="TextBox 7"/>
            <p:cNvSpPr txBox="1"/>
            <p:nvPr/>
          </p:nvSpPr>
          <p:spPr>
            <a:xfrm>
              <a:off x="165128" y="1061856"/>
              <a:ext cx="2065867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Personal Mobile Devices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126133" y="4602027"/>
              <a:ext cx="206586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dirty="0" smtClean="0"/>
                <a:t>Network</a:t>
              </a:r>
              <a:br>
                <a:rPr lang="en-US" sz="3600" dirty="0" smtClean="0"/>
              </a:br>
              <a:r>
                <a:rPr lang="en-US" sz="3600" dirty="0" smtClean="0"/>
                <a:t>Edge</a:t>
              </a:r>
            </a:p>
            <a:p>
              <a:pPr algn="r"/>
              <a:r>
                <a:rPr lang="en-US" sz="3600" dirty="0" smtClean="0"/>
                <a:t>Devices</a:t>
              </a:r>
              <a:endParaRPr lang="en-US" sz="36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774" t="1842" r="36117" b="1986"/>
          <a:stretch/>
        </p:blipFill>
        <p:spPr>
          <a:xfrm>
            <a:off x="1917282" y="1417639"/>
            <a:ext cx="1702246" cy="3477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668" y="1956816"/>
            <a:ext cx="6264114" cy="35223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6974" r="17453" b="20105"/>
          <a:stretch/>
        </p:blipFill>
        <p:spPr>
          <a:xfrm>
            <a:off x="5719261" y="3090672"/>
            <a:ext cx="4647480" cy="3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7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   </a:t>
            </a:r>
            <a:r>
              <a:rPr lang="en-US" dirty="0" smtClean="0">
                <a:ln w="11430"/>
                <a:solidFill>
                  <a:srgbClr val="FFFFFF"/>
                </a:solidFill>
              </a:rPr>
              <a:t>New School CS61C (2/2)</a:t>
            </a:r>
            <a:endParaRPr lang="en-US" dirty="0">
              <a:ln w="11430"/>
              <a:solidFill>
                <a:srgbClr val="FFFFFF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52EB5-6D1E-1D41-9132-8CB8F3A68038}" type="datetime1">
              <a:rPr lang="en-US" smtClean="0">
                <a:solidFill>
                  <a:srgbClr val="FFFFFF"/>
                </a:solidFill>
              </a:rPr>
              <a:t>8/29/17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2A7E-5181-A840-825F-018EFA86BC7E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Fall </a:t>
            </a:r>
            <a:r>
              <a:rPr lang="is-IS" dirty="0" smtClean="0">
                <a:solidFill>
                  <a:srgbClr val="FFFFFF"/>
                </a:solidFill>
              </a:rPr>
              <a:t>2017</a:t>
            </a:r>
            <a:r>
              <a:rPr lang="en-US" dirty="0" smtClean="0">
                <a:solidFill>
                  <a:srgbClr val="FFFFFF"/>
                </a:solidFill>
              </a:rPr>
              <a:t> - Lecture #1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37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11751</TotalTime>
  <Words>3726</Words>
  <Application>Microsoft Macintosh PowerPoint</Application>
  <PresentationFormat>Widescreen</PresentationFormat>
  <Paragraphs>926</Paragraphs>
  <Slides>50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Calibri</vt:lpstr>
      <vt:lpstr>Century Gothic</vt:lpstr>
      <vt:lpstr>Courier</vt:lpstr>
      <vt:lpstr>Courier New</vt:lpstr>
      <vt:lpstr>Helvetica</vt:lpstr>
      <vt:lpstr>Mangal</vt:lpstr>
      <vt:lpstr>ＭＳ Ｐゴシック</vt:lpstr>
      <vt:lpstr>Symbol</vt:lpstr>
      <vt:lpstr>Wingdings</vt:lpstr>
      <vt:lpstr>Arial</vt:lpstr>
      <vt:lpstr>Office Theme</vt:lpstr>
      <vt:lpstr>Image</vt:lpstr>
      <vt:lpstr>CS 61C: Great Ideas in Computer Architecture  (a.k.a. Machine Structures) Lecture 1: Course Introduction </vt:lpstr>
      <vt:lpstr>Agenda</vt:lpstr>
      <vt:lpstr>Agenda</vt:lpstr>
      <vt:lpstr>Most Popular Programming Languages 2016-7</vt:lpstr>
      <vt:lpstr>Why You Need to Learn C!</vt:lpstr>
      <vt:lpstr>CS61C is NOT really about C Programming</vt:lpstr>
      <vt:lpstr>Old School CS61C</vt:lpstr>
      <vt:lpstr>New School CS61C (1/2)</vt:lpstr>
      <vt:lpstr>    New School CS61C (2/2)</vt:lpstr>
      <vt:lpstr>New-School Machine Structures</vt:lpstr>
      <vt:lpstr>Agenda</vt:lpstr>
      <vt:lpstr>Five Great Ideas in Computer Architecture</vt:lpstr>
      <vt:lpstr>Great Idea #1: Abstraction (Levels of Representation/Interpretation)</vt:lpstr>
      <vt:lpstr>#2: Moore’s Law</vt:lpstr>
      <vt:lpstr>Jim Gray’s Storage Latency Analogy:   How Far Away is the Data?</vt:lpstr>
      <vt:lpstr>Great Idea #3: Principle of Locality/ Memory Hierarchy</vt:lpstr>
      <vt:lpstr>Great Idea #4: Parallelism</vt:lpstr>
      <vt:lpstr>Great Idea #5:  Dependability via Redundancy</vt:lpstr>
      <vt:lpstr>Great Idea #5:  Dependability via Redundancy</vt:lpstr>
      <vt:lpstr>Break!</vt:lpstr>
      <vt:lpstr>Why is Architecture Exciting Today?</vt:lpstr>
      <vt:lpstr>Old Conventional Wisdom</vt:lpstr>
      <vt:lpstr>New Conventional Wisdom</vt:lpstr>
      <vt:lpstr>Agenda</vt:lpstr>
      <vt:lpstr>Course Information</vt:lpstr>
      <vt:lpstr>CS61c House Rules in a Nutshell</vt:lpstr>
      <vt:lpstr>EPA!</vt:lpstr>
      <vt:lpstr>Peer Instruction</vt:lpstr>
      <vt:lpstr>Collaboration in Black and White</vt:lpstr>
      <vt:lpstr>Architecture of a typical Lecture</vt:lpstr>
      <vt:lpstr>Break!</vt:lpstr>
      <vt:lpstr>Agenda</vt:lpstr>
      <vt:lpstr>Computer Data</vt:lpstr>
      <vt:lpstr>Binary Number Conversion</vt:lpstr>
      <vt:lpstr>Hexadecimal</vt:lpstr>
      <vt:lpstr>The Computer Knows it, too</vt:lpstr>
      <vt:lpstr>Large Numbers</vt:lpstr>
      <vt:lpstr>Signed Integer Representation</vt:lpstr>
      <vt:lpstr>4-bit Example</vt:lpstr>
      <vt:lpstr>Two’s Complement</vt:lpstr>
      <vt:lpstr>Unary Negation (Two’s Complement) 4-bit Example (-8ten … +7ten)</vt:lpstr>
      <vt:lpstr>Your Turn</vt:lpstr>
      <vt:lpstr>Addition 4-bit Example</vt:lpstr>
      <vt:lpstr>Overflow 4-bit Example</vt:lpstr>
      <vt:lpstr>Overflow Detection 4-bit Example</vt:lpstr>
      <vt:lpstr>Sign Extension</vt:lpstr>
      <vt:lpstr>Your Turn</vt:lpstr>
      <vt:lpstr>Answer</vt:lpstr>
      <vt:lpstr>And In Conclusion … (1/2)</vt:lpstr>
      <vt:lpstr>And In Conclusion … (2/2)</vt:lpstr>
    </vt:vector>
  </TitlesOfParts>
  <Company>UC Berkeley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61C: Great Ideas in Computer Architecture (Machine Structures)</dc:title>
  <dc:creator>Randy Katz</dc:creator>
  <cp:lastModifiedBy>Steven Ho</cp:lastModifiedBy>
  <cp:revision>321</cp:revision>
  <cp:lastPrinted>2014-01-22T06:34:19Z</cp:lastPrinted>
  <dcterms:created xsi:type="dcterms:W3CDTF">2014-08-25T15:40:56Z</dcterms:created>
  <dcterms:modified xsi:type="dcterms:W3CDTF">2017-08-29T20:04:57Z</dcterms:modified>
</cp:coreProperties>
</file>